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5"/>
  </p:normalViewPr>
  <p:slideViewPr>
    <p:cSldViewPr snapToGrid="0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780AB1-A047-3848-8758-0429BACBD6A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C21B2EE-68A5-B746-A83F-BA4CB8D17F66}">
      <dgm:prSet/>
      <dgm:spPr/>
      <dgm:t>
        <a:bodyPr/>
        <a:lstStyle/>
        <a:p>
          <a:r>
            <a:rPr lang="ru-RU"/>
            <a:t>Финансовая математика — это наука, которая изучает основные методы и модели количественного финансового анализа. </a:t>
          </a:r>
          <a:endParaRPr lang="ru-KZ"/>
        </a:p>
      </dgm:t>
    </dgm:pt>
    <dgm:pt modelId="{42F7302C-7B08-8047-89EB-E33F911FFB1E}" type="parTrans" cxnId="{2B73CC3D-C6FB-6142-821E-884AE37205A9}">
      <dgm:prSet/>
      <dgm:spPr/>
      <dgm:t>
        <a:bodyPr/>
        <a:lstStyle/>
        <a:p>
          <a:endParaRPr lang="ru-RU"/>
        </a:p>
      </dgm:t>
    </dgm:pt>
    <dgm:pt modelId="{2F30922C-D956-9146-9235-BE27899299CF}" type="sibTrans" cxnId="{2B73CC3D-C6FB-6142-821E-884AE37205A9}">
      <dgm:prSet/>
      <dgm:spPr/>
      <dgm:t>
        <a:bodyPr/>
        <a:lstStyle/>
        <a:p>
          <a:endParaRPr lang="ru-RU"/>
        </a:p>
      </dgm:t>
    </dgm:pt>
    <dgm:pt modelId="{59D83610-904D-AC47-BAB1-560E9B631174}">
      <dgm:prSet/>
      <dgm:spPr/>
      <dgm:t>
        <a:bodyPr/>
        <a:lstStyle/>
        <a:p>
          <a:r>
            <a:rPr lang="ru-RU"/>
            <a:t>Финансовая математика непосредственно применяется в практической финансовой деятельности, а также используется в качестве инструментария для создания более сложных методов финансового анализа</a:t>
          </a:r>
          <a:endParaRPr lang="ru-KZ"/>
        </a:p>
      </dgm:t>
    </dgm:pt>
    <dgm:pt modelId="{A8B9BC94-1FFA-8F40-ADFF-F77B115D3254}" type="parTrans" cxnId="{8DDAC266-28E8-5C4D-B711-8EE8BFA89ABC}">
      <dgm:prSet/>
      <dgm:spPr/>
      <dgm:t>
        <a:bodyPr/>
        <a:lstStyle/>
        <a:p>
          <a:endParaRPr lang="ru-RU"/>
        </a:p>
      </dgm:t>
    </dgm:pt>
    <dgm:pt modelId="{6626F36E-6268-1F44-9ED2-830B2A9AC906}" type="sibTrans" cxnId="{8DDAC266-28E8-5C4D-B711-8EE8BFA89ABC}">
      <dgm:prSet/>
      <dgm:spPr/>
      <dgm:t>
        <a:bodyPr/>
        <a:lstStyle/>
        <a:p>
          <a:endParaRPr lang="ru-RU"/>
        </a:p>
      </dgm:t>
    </dgm:pt>
    <dgm:pt modelId="{95F09BB9-0D60-EB4F-8939-C5DAB38176B7}" type="pres">
      <dgm:prSet presAssocID="{99780AB1-A047-3848-8758-0429BACBD6A3}" presName="CompostProcess" presStyleCnt="0">
        <dgm:presLayoutVars>
          <dgm:dir/>
          <dgm:resizeHandles val="exact"/>
        </dgm:presLayoutVars>
      </dgm:prSet>
      <dgm:spPr/>
    </dgm:pt>
    <dgm:pt modelId="{98804412-8CAD-844E-B456-354712C69E00}" type="pres">
      <dgm:prSet presAssocID="{99780AB1-A047-3848-8758-0429BACBD6A3}" presName="arrow" presStyleLbl="bgShp" presStyleIdx="0" presStyleCnt="1"/>
      <dgm:spPr/>
    </dgm:pt>
    <dgm:pt modelId="{A9432F41-675E-F24B-B5E4-315441008345}" type="pres">
      <dgm:prSet presAssocID="{99780AB1-A047-3848-8758-0429BACBD6A3}" presName="linearProcess" presStyleCnt="0"/>
      <dgm:spPr/>
    </dgm:pt>
    <dgm:pt modelId="{36EC667D-08C7-584E-BD80-8F244AEA8A21}" type="pres">
      <dgm:prSet presAssocID="{4C21B2EE-68A5-B746-A83F-BA4CB8D17F66}" presName="textNode" presStyleLbl="node1" presStyleIdx="0" presStyleCnt="2">
        <dgm:presLayoutVars>
          <dgm:bulletEnabled val="1"/>
        </dgm:presLayoutVars>
      </dgm:prSet>
      <dgm:spPr/>
    </dgm:pt>
    <dgm:pt modelId="{5954A66B-1604-6E49-A8CE-BB371A295326}" type="pres">
      <dgm:prSet presAssocID="{2F30922C-D956-9146-9235-BE27899299CF}" presName="sibTrans" presStyleCnt="0"/>
      <dgm:spPr/>
    </dgm:pt>
    <dgm:pt modelId="{09D5000F-976F-4E44-8114-79F37B4D9E6C}" type="pres">
      <dgm:prSet presAssocID="{59D83610-904D-AC47-BAB1-560E9B631174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2B73CC3D-C6FB-6142-821E-884AE37205A9}" srcId="{99780AB1-A047-3848-8758-0429BACBD6A3}" destId="{4C21B2EE-68A5-B746-A83F-BA4CB8D17F66}" srcOrd="0" destOrd="0" parTransId="{42F7302C-7B08-8047-89EB-E33F911FFB1E}" sibTransId="{2F30922C-D956-9146-9235-BE27899299CF}"/>
    <dgm:cxn modelId="{8DDAC266-28E8-5C4D-B711-8EE8BFA89ABC}" srcId="{99780AB1-A047-3848-8758-0429BACBD6A3}" destId="{59D83610-904D-AC47-BAB1-560E9B631174}" srcOrd="1" destOrd="0" parTransId="{A8B9BC94-1FFA-8F40-ADFF-F77B115D3254}" sibTransId="{6626F36E-6268-1F44-9ED2-830B2A9AC906}"/>
    <dgm:cxn modelId="{96244A68-397C-5C4C-9212-E6402463F029}" type="presOf" srcId="{99780AB1-A047-3848-8758-0429BACBD6A3}" destId="{95F09BB9-0D60-EB4F-8939-C5DAB38176B7}" srcOrd="0" destOrd="0" presId="urn:microsoft.com/office/officeart/2005/8/layout/hProcess9"/>
    <dgm:cxn modelId="{0A458D9E-92D5-5B4F-86D1-3CB7236D4A85}" type="presOf" srcId="{59D83610-904D-AC47-BAB1-560E9B631174}" destId="{09D5000F-976F-4E44-8114-79F37B4D9E6C}" srcOrd="0" destOrd="0" presId="urn:microsoft.com/office/officeart/2005/8/layout/hProcess9"/>
    <dgm:cxn modelId="{F60103EF-E409-7E46-8FD0-A32543FC9588}" type="presOf" srcId="{4C21B2EE-68A5-B746-A83F-BA4CB8D17F66}" destId="{36EC667D-08C7-584E-BD80-8F244AEA8A21}" srcOrd="0" destOrd="0" presId="urn:microsoft.com/office/officeart/2005/8/layout/hProcess9"/>
    <dgm:cxn modelId="{A8998B10-D5CF-BD40-8C5B-63C043FCEA55}" type="presParOf" srcId="{95F09BB9-0D60-EB4F-8939-C5DAB38176B7}" destId="{98804412-8CAD-844E-B456-354712C69E00}" srcOrd="0" destOrd="0" presId="urn:microsoft.com/office/officeart/2005/8/layout/hProcess9"/>
    <dgm:cxn modelId="{A46FC1AB-3D77-894B-8CE5-8AC6C3EB26C6}" type="presParOf" srcId="{95F09BB9-0D60-EB4F-8939-C5DAB38176B7}" destId="{A9432F41-675E-F24B-B5E4-315441008345}" srcOrd="1" destOrd="0" presId="urn:microsoft.com/office/officeart/2005/8/layout/hProcess9"/>
    <dgm:cxn modelId="{76479EF5-6DFB-F644-A230-C7BA0FB20C83}" type="presParOf" srcId="{A9432F41-675E-F24B-B5E4-315441008345}" destId="{36EC667D-08C7-584E-BD80-8F244AEA8A21}" srcOrd="0" destOrd="0" presId="urn:microsoft.com/office/officeart/2005/8/layout/hProcess9"/>
    <dgm:cxn modelId="{B0764602-F402-D14C-8946-CB5C75529CBA}" type="presParOf" srcId="{A9432F41-675E-F24B-B5E4-315441008345}" destId="{5954A66B-1604-6E49-A8CE-BB371A295326}" srcOrd="1" destOrd="0" presId="urn:microsoft.com/office/officeart/2005/8/layout/hProcess9"/>
    <dgm:cxn modelId="{262EC5E5-49B8-CC41-98AF-D60C33C146D7}" type="presParOf" srcId="{A9432F41-675E-F24B-B5E4-315441008345}" destId="{09D5000F-976F-4E44-8114-79F37B4D9E6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37BFCF-A99D-DA48-84DD-E079E4C46419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2928FDC2-D707-2443-AE9B-FB88FE6D9E99}">
      <dgm:prSet/>
      <dgm:spPr/>
      <dgm:t>
        <a:bodyPr/>
        <a:lstStyle/>
        <a:p>
          <a:r>
            <a:rPr lang="ru-RU" b="0" i="0"/>
            <a:t>измерение конечных финансовых результатов операции (сделки, контракта) для каждой из участвующих сторон;</a:t>
          </a:r>
          <a:endParaRPr lang="ru-KZ"/>
        </a:p>
      </dgm:t>
    </dgm:pt>
    <dgm:pt modelId="{76CEA7B0-93A7-6C41-AEE5-8AD47B2BCD03}" type="parTrans" cxnId="{766DDFA8-BD5A-5449-9944-833A6EC5C567}">
      <dgm:prSet/>
      <dgm:spPr/>
      <dgm:t>
        <a:bodyPr/>
        <a:lstStyle/>
        <a:p>
          <a:endParaRPr lang="ru-RU"/>
        </a:p>
      </dgm:t>
    </dgm:pt>
    <dgm:pt modelId="{0995B4F5-0591-3641-89F7-E96E2BB75F4F}" type="sibTrans" cxnId="{766DDFA8-BD5A-5449-9944-833A6EC5C567}">
      <dgm:prSet/>
      <dgm:spPr/>
      <dgm:t>
        <a:bodyPr/>
        <a:lstStyle/>
        <a:p>
          <a:endParaRPr lang="ru-RU"/>
        </a:p>
      </dgm:t>
    </dgm:pt>
    <dgm:pt modelId="{ADF201C2-7302-004A-866F-19D46BD6378D}">
      <dgm:prSet/>
      <dgm:spPr/>
      <dgm:t>
        <a:bodyPr/>
        <a:lstStyle/>
        <a:p>
          <a:r>
            <a:rPr lang="ru-RU" b="0" i="0"/>
            <a:t>разработка планов выполнения финансовых операций, в том числе планов погашения задолженности;</a:t>
          </a:r>
          <a:endParaRPr lang="ru-KZ"/>
        </a:p>
      </dgm:t>
    </dgm:pt>
    <dgm:pt modelId="{F4256FD8-46F9-094E-9050-642E30949AFC}" type="parTrans" cxnId="{A091C2E8-7DA6-8546-A8EC-D1B84E758393}">
      <dgm:prSet/>
      <dgm:spPr/>
      <dgm:t>
        <a:bodyPr/>
        <a:lstStyle/>
        <a:p>
          <a:endParaRPr lang="ru-RU"/>
        </a:p>
      </dgm:t>
    </dgm:pt>
    <dgm:pt modelId="{F080AE11-80B9-3C40-861C-EAE4D59C3E0E}" type="sibTrans" cxnId="{A091C2E8-7DA6-8546-A8EC-D1B84E758393}">
      <dgm:prSet/>
      <dgm:spPr/>
      <dgm:t>
        <a:bodyPr/>
        <a:lstStyle/>
        <a:p>
          <a:endParaRPr lang="ru-RU"/>
        </a:p>
      </dgm:t>
    </dgm:pt>
    <dgm:pt modelId="{64CFD0E2-2664-D94C-B007-43B8064B8F5F}">
      <dgm:prSet/>
      <dgm:spPr/>
      <dgm:t>
        <a:bodyPr/>
        <a:lstStyle/>
        <a:p>
          <a:r>
            <a:rPr lang="ru-RU" b="0" i="0"/>
            <a:t>измерение зависимости конечных результатов операции от основных ее параметров;</a:t>
          </a:r>
          <a:endParaRPr lang="ru-KZ"/>
        </a:p>
      </dgm:t>
    </dgm:pt>
    <dgm:pt modelId="{1734C3EC-4A30-7841-A5CB-01C227431DAE}" type="parTrans" cxnId="{694B56C8-034E-9643-A736-A0BEE9C64E0F}">
      <dgm:prSet/>
      <dgm:spPr/>
      <dgm:t>
        <a:bodyPr/>
        <a:lstStyle/>
        <a:p>
          <a:endParaRPr lang="ru-RU"/>
        </a:p>
      </dgm:t>
    </dgm:pt>
    <dgm:pt modelId="{DDB2ACB6-792E-A24C-93D3-9740A74ABCA8}" type="sibTrans" cxnId="{694B56C8-034E-9643-A736-A0BEE9C64E0F}">
      <dgm:prSet/>
      <dgm:spPr/>
      <dgm:t>
        <a:bodyPr/>
        <a:lstStyle/>
        <a:p>
          <a:endParaRPr lang="ru-RU"/>
        </a:p>
      </dgm:t>
    </dgm:pt>
    <dgm:pt modelId="{5FB83213-5763-A94A-BE93-135D8C445B7E}">
      <dgm:prSet/>
      <dgm:spPr/>
      <dgm:t>
        <a:bodyPr/>
        <a:lstStyle/>
        <a:p>
          <a:r>
            <a:rPr lang="ru-RU" b="0" i="0"/>
            <a:t>определение допустимых критических значений этих параметров и расчет параметров эквивалентного (безубыточного) изменения первоначальных условий операции.</a:t>
          </a:r>
          <a:endParaRPr lang="ru-KZ"/>
        </a:p>
      </dgm:t>
    </dgm:pt>
    <dgm:pt modelId="{8C1DDDB4-B673-944B-957E-D0A1AB735B43}" type="parTrans" cxnId="{5184896C-6EC9-0A45-A1A5-3207125A9E5D}">
      <dgm:prSet/>
      <dgm:spPr/>
      <dgm:t>
        <a:bodyPr/>
        <a:lstStyle/>
        <a:p>
          <a:endParaRPr lang="ru-RU"/>
        </a:p>
      </dgm:t>
    </dgm:pt>
    <dgm:pt modelId="{86346EE3-C59C-1844-B6B1-78F8244D724C}" type="sibTrans" cxnId="{5184896C-6EC9-0A45-A1A5-3207125A9E5D}">
      <dgm:prSet/>
      <dgm:spPr/>
      <dgm:t>
        <a:bodyPr/>
        <a:lstStyle/>
        <a:p>
          <a:endParaRPr lang="ru-RU"/>
        </a:p>
      </dgm:t>
    </dgm:pt>
    <dgm:pt modelId="{186130FF-6A3D-374D-A917-332759597633}">
      <dgm:prSet/>
      <dgm:spPr/>
      <dgm:t>
        <a:bodyPr/>
        <a:lstStyle/>
        <a:p>
          <a:endParaRPr lang="ru-KZ"/>
        </a:p>
      </dgm:t>
    </dgm:pt>
    <dgm:pt modelId="{FA851396-02EB-0E44-8687-50DA81FDD830}" type="parTrans" cxnId="{77F4811E-F018-4D4F-9C09-D1CF771C197B}">
      <dgm:prSet/>
      <dgm:spPr/>
      <dgm:t>
        <a:bodyPr/>
        <a:lstStyle/>
        <a:p>
          <a:endParaRPr lang="ru-RU"/>
        </a:p>
      </dgm:t>
    </dgm:pt>
    <dgm:pt modelId="{C5E322DC-A9FB-D44E-A954-F9E1F9DA4D80}" type="sibTrans" cxnId="{77F4811E-F018-4D4F-9C09-D1CF771C197B}">
      <dgm:prSet/>
      <dgm:spPr/>
      <dgm:t>
        <a:bodyPr/>
        <a:lstStyle/>
        <a:p>
          <a:endParaRPr lang="ru-RU"/>
        </a:p>
      </dgm:t>
    </dgm:pt>
    <dgm:pt modelId="{E03B8565-D54E-CA45-8275-7CE04A421EC2}" type="pres">
      <dgm:prSet presAssocID="{C537BFCF-A99D-DA48-84DD-E079E4C46419}" presName="linear" presStyleCnt="0">
        <dgm:presLayoutVars>
          <dgm:animLvl val="lvl"/>
          <dgm:resizeHandles val="exact"/>
        </dgm:presLayoutVars>
      </dgm:prSet>
      <dgm:spPr/>
    </dgm:pt>
    <dgm:pt modelId="{F5A14DFF-23A5-E540-A215-F70CECA10193}" type="pres">
      <dgm:prSet presAssocID="{2928FDC2-D707-2443-AE9B-FB88FE6D9E9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DE33C80-DA7A-CF41-845C-CB8C00D67889}" type="pres">
      <dgm:prSet presAssocID="{0995B4F5-0591-3641-89F7-E96E2BB75F4F}" presName="spacer" presStyleCnt="0"/>
      <dgm:spPr/>
    </dgm:pt>
    <dgm:pt modelId="{A60DD6BC-BDFE-C94C-8393-30C3D514D0CF}" type="pres">
      <dgm:prSet presAssocID="{ADF201C2-7302-004A-866F-19D46BD6378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0307C4C-2C24-8B4C-B052-3F78A4704633}" type="pres">
      <dgm:prSet presAssocID="{F080AE11-80B9-3C40-861C-EAE4D59C3E0E}" presName="spacer" presStyleCnt="0"/>
      <dgm:spPr/>
    </dgm:pt>
    <dgm:pt modelId="{86A7A8DC-A7EB-D74F-961C-4F7C45A4D350}" type="pres">
      <dgm:prSet presAssocID="{64CFD0E2-2664-D94C-B007-43B8064B8F5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10AC99-DBC0-6F46-B1C8-FE75FC326561}" type="pres">
      <dgm:prSet presAssocID="{DDB2ACB6-792E-A24C-93D3-9740A74ABCA8}" presName="spacer" presStyleCnt="0"/>
      <dgm:spPr/>
    </dgm:pt>
    <dgm:pt modelId="{612CEA01-A47A-E34D-AA40-A732FF8B760A}" type="pres">
      <dgm:prSet presAssocID="{5FB83213-5763-A94A-BE93-135D8C445B7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195C2AF-686D-D44D-930D-5291C312318E}" type="pres">
      <dgm:prSet presAssocID="{5FB83213-5763-A94A-BE93-135D8C445B7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DD71805-EC5C-1745-B443-8E4E2C9C2D01}" type="presOf" srcId="{186130FF-6A3D-374D-A917-332759597633}" destId="{8195C2AF-686D-D44D-930D-5291C312318E}" srcOrd="0" destOrd="0" presId="urn:microsoft.com/office/officeart/2005/8/layout/vList2"/>
    <dgm:cxn modelId="{77F4811E-F018-4D4F-9C09-D1CF771C197B}" srcId="{5FB83213-5763-A94A-BE93-135D8C445B7E}" destId="{186130FF-6A3D-374D-A917-332759597633}" srcOrd="0" destOrd="0" parTransId="{FA851396-02EB-0E44-8687-50DA81FDD830}" sibTransId="{C5E322DC-A9FB-D44E-A954-F9E1F9DA4D80}"/>
    <dgm:cxn modelId="{4C146B2A-83DD-6D48-9206-5593C5C017C5}" type="presOf" srcId="{64CFD0E2-2664-D94C-B007-43B8064B8F5F}" destId="{86A7A8DC-A7EB-D74F-961C-4F7C45A4D350}" srcOrd="0" destOrd="0" presId="urn:microsoft.com/office/officeart/2005/8/layout/vList2"/>
    <dgm:cxn modelId="{5184896C-6EC9-0A45-A1A5-3207125A9E5D}" srcId="{C537BFCF-A99D-DA48-84DD-E079E4C46419}" destId="{5FB83213-5763-A94A-BE93-135D8C445B7E}" srcOrd="3" destOrd="0" parTransId="{8C1DDDB4-B673-944B-957E-D0A1AB735B43}" sibTransId="{86346EE3-C59C-1844-B6B1-78F8244D724C}"/>
    <dgm:cxn modelId="{EF3B4E76-BB08-FF4C-B783-3827FD219935}" type="presOf" srcId="{2928FDC2-D707-2443-AE9B-FB88FE6D9E99}" destId="{F5A14DFF-23A5-E540-A215-F70CECA10193}" srcOrd="0" destOrd="0" presId="urn:microsoft.com/office/officeart/2005/8/layout/vList2"/>
    <dgm:cxn modelId="{08F26FA4-C27E-1746-BF50-5ED81120AFEF}" type="presOf" srcId="{5FB83213-5763-A94A-BE93-135D8C445B7E}" destId="{612CEA01-A47A-E34D-AA40-A732FF8B760A}" srcOrd="0" destOrd="0" presId="urn:microsoft.com/office/officeart/2005/8/layout/vList2"/>
    <dgm:cxn modelId="{766DDFA8-BD5A-5449-9944-833A6EC5C567}" srcId="{C537BFCF-A99D-DA48-84DD-E079E4C46419}" destId="{2928FDC2-D707-2443-AE9B-FB88FE6D9E99}" srcOrd="0" destOrd="0" parTransId="{76CEA7B0-93A7-6C41-AEE5-8AD47B2BCD03}" sibTransId="{0995B4F5-0591-3641-89F7-E96E2BB75F4F}"/>
    <dgm:cxn modelId="{694B56C8-034E-9643-A736-A0BEE9C64E0F}" srcId="{C537BFCF-A99D-DA48-84DD-E079E4C46419}" destId="{64CFD0E2-2664-D94C-B007-43B8064B8F5F}" srcOrd="2" destOrd="0" parTransId="{1734C3EC-4A30-7841-A5CB-01C227431DAE}" sibTransId="{DDB2ACB6-792E-A24C-93D3-9740A74ABCA8}"/>
    <dgm:cxn modelId="{CCE053E4-0F94-0444-8FFB-15E4C263A366}" type="presOf" srcId="{C537BFCF-A99D-DA48-84DD-E079E4C46419}" destId="{E03B8565-D54E-CA45-8275-7CE04A421EC2}" srcOrd="0" destOrd="0" presId="urn:microsoft.com/office/officeart/2005/8/layout/vList2"/>
    <dgm:cxn modelId="{A091C2E8-7DA6-8546-A8EC-D1B84E758393}" srcId="{C537BFCF-A99D-DA48-84DD-E079E4C46419}" destId="{ADF201C2-7302-004A-866F-19D46BD6378D}" srcOrd="1" destOrd="0" parTransId="{F4256FD8-46F9-094E-9050-642E30949AFC}" sibTransId="{F080AE11-80B9-3C40-861C-EAE4D59C3E0E}"/>
    <dgm:cxn modelId="{EADC57FC-328E-734C-80E1-965211590942}" type="presOf" srcId="{ADF201C2-7302-004A-866F-19D46BD6378D}" destId="{A60DD6BC-BDFE-C94C-8393-30C3D514D0CF}" srcOrd="0" destOrd="0" presId="urn:microsoft.com/office/officeart/2005/8/layout/vList2"/>
    <dgm:cxn modelId="{4D9704BF-7092-E24E-B51C-0E2F604B8E6F}" type="presParOf" srcId="{E03B8565-D54E-CA45-8275-7CE04A421EC2}" destId="{F5A14DFF-23A5-E540-A215-F70CECA10193}" srcOrd="0" destOrd="0" presId="urn:microsoft.com/office/officeart/2005/8/layout/vList2"/>
    <dgm:cxn modelId="{435AC4D2-1AD2-9D43-B4E6-C00C16DDD30F}" type="presParOf" srcId="{E03B8565-D54E-CA45-8275-7CE04A421EC2}" destId="{5DE33C80-DA7A-CF41-845C-CB8C00D67889}" srcOrd="1" destOrd="0" presId="urn:microsoft.com/office/officeart/2005/8/layout/vList2"/>
    <dgm:cxn modelId="{B2C24FF4-E62E-9F41-8428-E7A3F3FBB2FB}" type="presParOf" srcId="{E03B8565-D54E-CA45-8275-7CE04A421EC2}" destId="{A60DD6BC-BDFE-C94C-8393-30C3D514D0CF}" srcOrd="2" destOrd="0" presId="urn:microsoft.com/office/officeart/2005/8/layout/vList2"/>
    <dgm:cxn modelId="{0971A7A9-DCDA-6141-8C75-155633110BC9}" type="presParOf" srcId="{E03B8565-D54E-CA45-8275-7CE04A421EC2}" destId="{90307C4C-2C24-8B4C-B052-3F78A4704633}" srcOrd="3" destOrd="0" presId="urn:microsoft.com/office/officeart/2005/8/layout/vList2"/>
    <dgm:cxn modelId="{1DBA65CA-7B3C-124C-86D8-32DF7BB1A979}" type="presParOf" srcId="{E03B8565-D54E-CA45-8275-7CE04A421EC2}" destId="{86A7A8DC-A7EB-D74F-961C-4F7C45A4D350}" srcOrd="4" destOrd="0" presId="urn:microsoft.com/office/officeart/2005/8/layout/vList2"/>
    <dgm:cxn modelId="{0384F0B3-A10F-6749-802A-09585ACCB3D7}" type="presParOf" srcId="{E03B8565-D54E-CA45-8275-7CE04A421EC2}" destId="{FF10AC99-DBC0-6F46-B1C8-FE75FC326561}" srcOrd="5" destOrd="0" presId="urn:microsoft.com/office/officeart/2005/8/layout/vList2"/>
    <dgm:cxn modelId="{1ECFD0FD-7AF3-BB4D-A431-2A1219E9DDFA}" type="presParOf" srcId="{E03B8565-D54E-CA45-8275-7CE04A421EC2}" destId="{612CEA01-A47A-E34D-AA40-A732FF8B760A}" srcOrd="6" destOrd="0" presId="urn:microsoft.com/office/officeart/2005/8/layout/vList2"/>
    <dgm:cxn modelId="{DEA0B879-DE1C-D34D-B6F7-5AA10D99ABA6}" type="presParOf" srcId="{E03B8565-D54E-CA45-8275-7CE04A421EC2}" destId="{8195C2AF-686D-D44D-930D-5291C312318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A4D46C-3F56-A440-82A5-AD345262A5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C2DD5C-CB79-4E4C-8CC1-6C238A0ACD3F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 методом исследования в финансовой математике является </a:t>
          </a:r>
          <a:r>
            <a: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 математического моделирования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, который позволяет решать задачи финансового анализа, отображая взаимосвязи между финансовыми объектами в виде математических моделей.</a:t>
          </a:r>
          <a:endParaRPr lang="ru-KZ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45BBBB-D647-3440-ADFA-CA2461A6F5A8}" type="parTrans" cxnId="{C6D3F54D-25C2-AA4B-8DDE-DA34600528D0}">
      <dgm:prSet/>
      <dgm:spPr/>
      <dgm:t>
        <a:bodyPr/>
        <a:lstStyle/>
        <a:p>
          <a:endParaRPr lang="ru-RU"/>
        </a:p>
      </dgm:t>
    </dgm:pt>
    <dgm:pt modelId="{23B44049-DC74-8544-801D-4C096CDD57D8}" type="sibTrans" cxnId="{C6D3F54D-25C2-AA4B-8DDE-DA34600528D0}">
      <dgm:prSet/>
      <dgm:spPr/>
      <dgm:t>
        <a:bodyPr/>
        <a:lstStyle/>
        <a:p>
          <a:endParaRPr lang="ru-RU"/>
        </a:p>
      </dgm:t>
    </dgm:pt>
    <dgm:pt modelId="{BA2321BF-7485-2445-A9A3-A36F3C13A799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этом используется принцип системности, который выражается в поэтапном моделировании финансовых операций с переходом от простейших к более сложным моделям.</a:t>
          </a:r>
          <a:endParaRPr lang="ru-KZ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860418-4942-344E-B660-4605C09814FF}" type="parTrans" cxnId="{84634A0E-95A8-D145-A4D9-942EB914B045}">
      <dgm:prSet/>
      <dgm:spPr/>
      <dgm:t>
        <a:bodyPr/>
        <a:lstStyle/>
        <a:p>
          <a:endParaRPr lang="ru-RU"/>
        </a:p>
      </dgm:t>
    </dgm:pt>
    <dgm:pt modelId="{5845C35B-8309-594A-A398-9895F5A4A6F5}" type="sibTrans" cxnId="{84634A0E-95A8-D145-A4D9-942EB914B045}">
      <dgm:prSet/>
      <dgm:spPr/>
      <dgm:t>
        <a:bodyPr/>
        <a:lstStyle/>
        <a:p>
          <a:endParaRPr lang="ru-RU"/>
        </a:p>
      </dgm:t>
    </dgm:pt>
    <dgm:pt modelId="{16E17581-28BF-E240-A6C1-BF1F9398C5CA}" type="pres">
      <dgm:prSet presAssocID="{4CA4D46C-3F56-A440-82A5-AD345262A532}" presName="linear" presStyleCnt="0">
        <dgm:presLayoutVars>
          <dgm:animLvl val="lvl"/>
          <dgm:resizeHandles val="exact"/>
        </dgm:presLayoutVars>
      </dgm:prSet>
      <dgm:spPr/>
    </dgm:pt>
    <dgm:pt modelId="{FC01408E-875C-1C4E-84CB-DDE9A99CCFAB}" type="pres">
      <dgm:prSet presAssocID="{04C2DD5C-CB79-4E4C-8CC1-6C238A0ACD3F}" presName="parentText" presStyleLbl="node1" presStyleIdx="0" presStyleCnt="2" custScaleY="101325">
        <dgm:presLayoutVars>
          <dgm:chMax val="0"/>
          <dgm:bulletEnabled val="1"/>
        </dgm:presLayoutVars>
      </dgm:prSet>
      <dgm:spPr/>
    </dgm:pt>
    <dgm:pt modelId="{E1418F2B-D383-6349-AB65-99C3BB3E016F}" type="pres">
      <dgm:prSet presAssocID="{23B44049-DC74-8544-801D-4C096CDD57D8}" presName="spacer" presStyleCnt="0"/>
      <dgm:spPr/>
    </dgm:pt>
    <dgm:pt modelId="{536C11B9-1A7B-C243-BAB0-18DB85867061}" type="pres">
      <dgm:prSet presAssocID="{BA2321BF-7485-2445-A9A3-A36F3C13A79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0BD7903-F114-1B42-B17B-E079342286A9}" type="presOf" srcId="{BA2321BF-7485-2445-A9A3-A36F3C13A799}" destId="{536C11B9-1A7B-C243-BAB0-18DB85867061}" srcOrd="0" destOrd="0" presId="urn:microsoft.com/office/officeart/2005/8/layout/vList2"/>
    <dgm:cxn modelId="{84634A0E-95A8-D145-A4D9-942EB914B045}" srcId="{4CA4D46C-3F56-A440-82A5-AD345262A532}" destId="{BA2321BF-7485-2445-A9A3-A36F3C13A799}" srcOrd="1" destOrd="0" parTransId="{4D860418-4942-344E-B660-4605C09814FF}" sibTransId="{5845C35B-8309-594A-A398-9895F5A4A6F5}"/>
    <dgm:cxn modelId="{CD344B0E-2BC2-E044-9557-B4BBAD2E9285}" type="presOf" srcId="{4CA4D46C-3F56-A440-82A5-AD345262A532}" destId="{16E17581-28BF-E240-A6C1-BF1F9398C5CA}" srcOrd="0" destOrd="0" presId="urn:microsoft.com/office/officeart/2005/8/layout/vList2"/>
    <dgm:cxn modelId="{C6D3F54D-25C2-AA4B-8DDE-DA34600528D0}" srcId="{4CA4D46C-3F56-A440-82A5-AD345262A532}" destId="{04C2DD5C-CB79-4E4C-8CC1-6C238A0ACD3F}" srcOrd="0" destOrd="0" parTransId="{7F45BBBB-D647-3440-ADFA-CA2461A6F5A8}" sibTransId="{23B44049-DC74-8544-801D-4C096CDD57D8}"/>
    <dgm:cxn modelId="{4FA3D083-3DCF-8943-AB0B-B25B9E3341F2}" type="presOf" srcId="{04C2DD5C-CB79-4E4C-8CC1-6C238A0ACD3F}" destId="{FC01408E-875C-1C4E-84CB-DDE9A99CCFAB}" srcOrd="0" destOrd="0" presId="urn:microsoft.com/office/officeart/2005/8/layout/vList2"/>
    <dgm:cxn modelId="{17CFC031-4A40-8344-9630-3933D8C947F1}" type="presParOf" srcId="{16E17581-28BF-E240-A6C1-BF1F9398C5CA}" destId="{FC01408E-875C-1C4E-84CB-DDE9A99CCFAB}" srcOrd="0" destOrd="0" presId="urn:microsoft.com/office/officeart/2005/8/layout/vList2"/>
    <dgm:cxn modelId="{97E12B30-EFD1-2643-AC21-FF7EDB4A2C57}" type="presParOf" srcId="{16E17581-28BF-E240-A6C1-BF1F9398C5CA}" destId="{E1418F2B-D383-6349-AB65-99C3BB3E016F}" srcOrd="1" destOrd="0" presId="urn:microsoft.com/office/officeart/2005/8/layout/vList2"/>
    <dgm:cxn modelId="{8A80F7D5-65A6-AD42-879D-15C3D0809521}" type="presParOf" srcId="{16E17581-28BF-E240-A6C1-BF1F9398C5CA}" destId="{536C11B9-1A7B-C243-BAB0-18DB8586706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779D18-E328-844F-B4AB-58679ED730E6}" type="doc">
      <dgm:prSet loTypeId="urn:microsoft.com/office/officeart/2005/8/layout/cycle4" loCatId="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ACF7AC1-7BB1-9648-B936-8091657978E5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К основным задачам финансовой математики относятся: </a:t>
          </a:r>
          <a:endParaRPr lang="ru-KZ" sz="1600" b="1" dirty="0">
            <a:solidFill>
              <a:schemeClr val="tx1"/>
            </a:solidFill>
          </a:endParaRPr>
        </a:p>
      </dgm:t>
    </dgm:pt>
    <dgm:pt modelId="{6898AE86-BA56-5140-B4E2-B299BE462C63}" type="parTrans" cxnId="{EBBB1F81-4BFF-844C-A2ED-F2F2BB07470E}">
      <dgm:prSet/>
      <dgm:spPr/>
      <dgm:t>
        <a:bodyPr/>
        <a:lstStyle/>
        <a:p>
          <a:endParaRPr lang="ru-RU"/>
        </a:p>
      </dgm:t>
    </dgm:pt>
    <dgm:pt modelId="{5FD39B27-D2E7-5E45-B4C3-E2B34C9EBEC8}" type="sibTrans" cxnId="{EBBB1F81-4BFF-844C-A2ED-F2F2BB07470E}">
      <dgm:prSet/>
      <dgm:spPr/>
      <dgm:t>
        <a:bodyPr/>
        <a:lstStyle/>
        <a:p>
          <a:endParaRPr lang="ru-RU"/>
        </a:p>
      </dgm:t>
    </dgm:pt>
    <dgm:pt modelId="{D0DDE15E-EC3C-F54F-9A06-E4952D103155}">
      <dgm:prSet custT="1"/>
      <dgm:spPr/>
      <dgm:t>
        <a:bodyPr/>
        <a:lstStyle/>
        <a:p>
          <a:r>
            <a:rPr lang="ru-RU" sz="1600" dirty="0"/>
            <a:t>• анализ эффективности финансовой операции; </a:t>
          </a:r>
          <a:endParaRPr lang="ru-KZ" sz="1600" dirty="0"/>
        </a:p>
      </dgm:t>
    </dgm:pt>
    <dgm:pt modelId="{03A6B861-2F85-8546-A2C7-33AB936E8242}" type="parTrans" cxnId="{AB96F25D-1195-1445-9F88-DF5719CBBBD5}">
      <dgm:prSet/>
      <dgm:spPr/>
      <dgm:t>
        <a:bodyPr/>
        <a:lstStyle/>
        <a:p>
          <a:endParaRPr lang="ru-RU"/>
        </a:p>
      </dgm:t>
    </dgm:pt>
    <dgm:pt modelId="{67A44E99-3D42-0B4A-ACFC-8A5DAA56F591}" type="sibTrans" cxnId="{AB96F25D-1195-1445-9F88-DF5719CBBBD5}">
      <dgm:prSet/>
      <dgm:spPr/>
      <dgm:t>
        <a:bodyPr/>
        <a:lstStyle/>
        <a:p>
          <a:endParaRPr lang="ru-RU"/>
        </a:p>
      </dgm:t>
    </dgm:pt>
    <dgm:pt modelId="{0D7E32E2-CFA8-3C49-9827-6B54B8167D0B}">
      <dgm:prSet custT="1"/>
      <dgm:spPr/>
      <dgm:t>
        <a:bodyPr/>
        <a:lstStyle/>
        <a:p>
          <a:r>
            <a:rPr lang="ru-RU" sz="1600" dirty="0"/>
            <a:t>• оптимизация финансовой операции; </a:t>
          </a:r>
          <a:endParaRPr lang="ru-KZ" sz="1600" dirty="0"/>
        </a:p>
      </dgm:t>
    </dgm:pt>
    <dgm:pt modelId="{72205122-383A-474F-ABA4-79EC094C6D9A}" type="parTrans" cxnId="{04801A1B-E2B3-3D4F-81EF-43FCA71B41C9}">
      <dgm:prSet/>
      <dgm:spPr/>
      <dgm:t>
        <a:bodyPr/>
        <a:lstStyle/>
        <a:p>
          <a:endParaRPr lang="ru-RU"/>
        </a:p>
      </dgm:t>
    </dgm:pt>
    <dgm:pt modelId="{F1AA5B0D-B23A-364E-B044-16965EB72CAB}" type="sibTrans" cxnId="{04801A1B-E2B3-3D4F-81EF-43FCA71B41C9}">
      <dgm:prSet/>
      <dgm:spPr/>
      <dgm:t>
        <a:bodyPr/>
        <a:lstStyle/>
        <a:p>
          <a:endParaRPr lang="ru-RU"/>
        </a:p>
      </dgm:t>
    </dgm:pt>
    <dgm:pt modelId="{CA1F225D-F8B4-154C-A2A2-B8E537B70638}">
      <dgm:prSet custT="1"/>
      <dgm:spPr/>
      <dgm:t>
        <a:bodyPr/>
        <a:lstStyle/>
        <a:p>
          <a:r>
            <a:rPr lang="ru-RU" sz="1600" dirty="0"/>
            <a:t>• планирование финансовой операции; </a:t>
          </a:r>
          <a:endParaRPr lang="ru-KZ" sz="1600" dirty="0"/>
        </a:p>
      </dgm:t>
    </dgm:pt>
    <dgm:pt modelId="{6FF28111-E4EB-ED4A-B931-098049FD42C4}" type="parTrans" cxnId="{EEA2CAA5-CD83-854D-912E-5F7995789DE3}">
      <dgm:prSet/>
      <dgm:spPr/>
      <dgm:t>
        <a:bodyPr/>
        <a:lstStyle/>
        <a:p>
          <a:endParaRPr lang="ru-RU"/>
        </a:p>
      </dgm:t>
    </dgm:pt>
    <dgm:pt modelId="{3645FD98-9437-C542-8468-0BAD559D0EBB}" type="sibTrans" cxnId="{EEA2CAA5-CD83-854D-912E-5F7995789DE3}">
      <dgm:prSet/>
      <dgm:spPr/>
      <dgm:t>
        <a:bodyPr/>
        <a:lstStyle/>
        <a:p>
          <a:endParaRPr lang="ru-RU"/>
        </a:p>
      </dgm:t>
    </dgm:pt>
    <dgm:pt modelId="{98F951B4-BCF5-A841-A277-AB536A0DF5B6}">
      <dgm:prSet/>
      <dgm:spPr/>
    </dgm:pt>
    <dgm:pt modelId="{79B0D587-0DC9-FF40-8DF3-5AB08B6D5272}" type="parTrans" cxnId="{51A56546-60FE-A247-8E87-240932202AE7}">
      <dgm:prSet/>
      <dgm:spPr/>
      <dgm:t>
        <a:bodyPr/>
        <a:lstStyle/>
        <a:p>
          <a:endParaRPr lang="ru-RU"/>
        </a:p>
      </dgm:t>
    </dgm:pt>
    <dgm:pt modelId="{CA93E8F1-D712-BA49-ACE6-F3AD5ED06FB0}" type="sibTrans" cxnId="{51A56546-60FE-A247-8E87-240932202AE7}">
      <dgm:prSet/>
      <dgm:spPr/>
      <dgm:t>
        <a:bodyPr/>
        <a:lstStyle/>
        <a:p>
          <a:endParaRPr lang="ru-RU"/>
        </a:p>
      </dgm:t>
    </dgm:pt>
    <dgm:pt modelId="{8F60BA66-59C0-3A4B-A055-1CF452430735}" type="pres">
      <dgm:prSet presAssocID="{6A779D18-E328-844F-B4AB-58679ED730E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C22D3B4C-4D80-034F-A744-B191C3F0C983}" type="pres">
      <dgm:prSet presAssocID="{6A779D18-E328-844F-B4AB-58679ED730E6}" presName="children" presStyleCnt="0"/>
      <dgm:spPr/>
    </dgm:pt>
    <dgm:pt modelId="{1C86A174-3261-0A44-BFFB-453C5B7605E7}" type="pres">
      <dgm:prSet presAssocID="{6A779D18-E328-844F-B4AB-58679ED730E6}" presName="childPlaceholder" presStyleCnt="0"/>
      <dgm:spPr/>
    </dgm:pt>
    <dgm:pt modelId="{A335E3C7-3BF4-E74D-8439-797B517C7CD3}" type="pres">
      <dgm:prSet presAssocID="{6A779D18-E328-844F-B4AB-58679ED730E6}" presName="circle" presStyleCnt="0"/>
      <dgm:spPr/>
    </dgm:pt>
    <dgm:pt modelId="{3758A07F-453D-2F46-B20D-BF521ACF606B}" type="pres">
      <dgm:prSet presAssocID="{6A779D18-E328-844F-B4AB-58679ED730E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830F266-2E05-1B41-9906-B32429FF74E8}" type="pres">
      <dgm:prSet presAssocID="{6A779D18-E328-844F-B4AB-58679ED730E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1695C5AD-A380-AF48-B72D-92A6F0DD8F15}" type="pres">
      <dgm:prSet presAssocID="{6A779D18-E328-844F-B4AB-58679ED730E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A94D4258-7F83-B044-B0C3-090EF4CE856B}" type="pres">
      <dgm:prSet presAssocID="{6A779D18-E328-844F-B4AB-58679ED730E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83A52B20-1553-A44B-A898-FE90FA08F6FC}" type="pres">
      <dgm:prSet presAssocID="{6A779D18-E328-844F-B4AB-58679ED730E6}" presName="quadrantPlaceholder" presStyleCnt="0"/>
      <dgm:spPr/>
    </dgm:pt>
    <dgm:pt modelId="{3EF53940-E563-E948-AD8B-2E0D7ACB6B79}" type="pres">
      <dgm:prSet presAssocID="{6A779D18-E328-844F-B4AB-58679ED730E6}" presName="center1" presStyleLbl="fgShp" presStyleIdx="0" presStyleCnt="2"/>
      <dgm:spPr/>
    </dgm:pt>
    <dgm:pt modelId="{8BF4E657-361F-AD40-9A98-51101520F45F}" type="pres">
      <dgm:prSet presAssocID="{6A779D18-E328-844F-B4AB-58679ED730E6}" presName="center2" presStyleLbl="fgShp" presStyleIdx="1" presStyleCnt="2"/>
      <dgm:spPr/>
    </dgm:pt>
  </dgm:ptLst>
  <dgm:cxnLst>
    <dgm:cxn modelId="{AB1A7505-D87A-1F4C-AE30-4D1113ABFAB6}" type="presOf" srcId="{CA1F225D-F8B4-154C-A2A2-B8E537B70638}" destId="{A94D4258-7F83-B044-B0C3-090EF4CE856B}" srcOrd="0" destOrd="0" presId="urn:microsoft.com/office/officeart/2005/8/layout/cycle4"/>
    <dgm:cxn modelId="{04801A1B-E2B3-3D4F-81EF-43FCA71B41C9}" srcId="{6A779D18-E328-844F-B4AB-58679ED730E6}" destId="{0D7E32E2-CFA8-3C49-9827-6B54B8167D0B}" srcOrd="2" destOrd="0" parTransId="{72205122-383A-474F-ABA4-79EC094C6D9A}" sibTransId="{F1AA5B0D-B23A-364E-B044-16965EB72CAB}"/>
    <dgm:cxn modelId="{E7B1BB25-4AED-3645-9CF5-1EA25A2E88F6}" type="presOf" srcId="{1ACF7AC1-7BB1-9648-B936-8091657978E5}" destId="{3758A07F-453D-2F46-B20D-BF521ACF606B}" srcOrd="0" destOrd="0" presId="urn:microsoft.com/office/officeart/2005/8/layout/cycle4"/>
    <dgm:cxn modelId="{C51F5026-2EE6-7040-818F-AECD6EDC28C9}" type="presOf" srcId="{6A779D18-E328-844F-B4AB-58679ED730E6}" destId="{8F60BA66-59C0-3A4B-A055-1CF452430735}" srcOrd="0" destOrd="0" presId="urn:microsoft.com/office/officeart/2005/8/layout/cycle4"/>
    <dgm:cxn modelId="{51A56546-60FE-A247-8E87-240932202AE7}" srcId="{6A779D18-E328-844F-B4AB-58679ED730E6}" destId="{98F951B4-BCF5-A841-A277-AB536A0DF5B6}" srcOrd="4" destOrd="0" parTransId="{79B0D587-0DC9-FF40-8DF3-5AB08B6D5272}" sibTransId="{CA93E8F1-D712-BA49-ACE6-F3AD5ED06FB0}"/>
    <dgm:cxn modelId="{AB96F25D-1195-1445-9F88-DF5719CBBBD5}" srcId="{6A779D18-E328-844F-B4AB-58679ED730E6}" destId="{D0DDE15E-EC3C-F54F-9A06-E4952D103155}" srcOrd="1" destOrd="0" parTransId="{03A6B861-2F85-8546-A2C7-33AB936E8242}" sibTransId="{67A44E99-3D42-0B4A-ACFC-8A5DAA56F591}"/>
    <dgm:cxn modelId="{DD215861-7BD4-7740-A9C1-FF504BCE3718}" type="presOf" srcId="{0D7E32E2-CFA8-3C49-9827-6B54B8167D0B}" destId="{1695C5AD-A380-AF48-B72D-92A6F0DD8F15}" srcOrd="0" destOrd="0" presId="urn:microsoft.com/office/officeart/2005/8/layout/cycle4"/>
    <dgm:cxn modelId="{EBBB1F81-4BFF-844C-A2ED-F2F2BB07470E}" srcId="{6A779D18-E328-844F-B4AB-58679ED730E6}" destId="{1ACF7AC1-7BB1-9648-B936-8091657978E5}" srcOrd="0" destOrd="0" parTransId="{6898AE86-BA56-5140-B4E2-B299BE462C63}" sibTransId="{5FD39B27-D2E7-5E45-B4C3-E2B34C9EBEC8}"/>
    <dgm:cxn modelId="{EEA2CAA5-CD83-854D-912E-5F7995789DE3}" srcId="{6A779D18-E328-844F-B4AB-58679ED730E6}" destId="{CA1F225D-F8B4-154C-A2A2-B8E537B70638}" srcOrd="3" destOrd="0" parTransId="{6FF28111-E4EB-ED4A-B931-098049FD42C4}" sibTransId="{3645FD98-9437-C542-8468-0BAD559D0EBB}"/>
    <dgm:cxn modelId="{4B685EB8-48FD-EE4C-B047-615CB5B1858F}" type="presOf" srcId="{D0DDE15E-EC3C-F54F-9A06-E4952D103155}" destId="{0830F266-2E05-1B41-9906-B32429FF74E8}" srcOrd="0" destOrd="0" presId="urn:microsoft.com/office/officeart/2005/8/layout/cycle4"/>
    <dgm:cxn modelId="{806D476A-D9EE-6A41-B4C2-5A57368EEA9A}" type="presParOf" srcId="{8F60BA66-59C0-3A4B-A055-1CF452430735}" destId="{C22D3B4C-4D80-034F-A744-B191C3F0C983}" srcOrd="0" destOrd="0" presId="urn:microsoft.com/office/officeart/2005/8/layout/cycle4"/>
    <dgm:cxn modelId="{C4EEB02E-3396-984A-838A-033F7F46136D}" type="presParOf" srcId="{C22D3B4C-4D80-034F-A744-B191C3F0C983}" destId="{1C86A174-3261-0A44-BFFB-453C5B7605E7}" srcOrd="0" destOrd="0" presId="urn:microsoft.com/office/officeart/2005/8/layout/cycle4"/>
    <dgm:cxn modelId="{C2249EAC-97AA-5C48-B03D-476A1C51892D}" type="presParOf" srcId="{8F60BA66-59C0-3A4B-A055-1CF452430735}" destId="{A335E3C7-3BF4-E74D-8439-797B517C7CD3}" srcOrd="1" destOrd="0" presId="urn:microsoft.com/office/officeart/2005/8/layout/cycle4"/>
    <dgm:cxn modelId="{E4ED9CA3-E839-7548-82B2-2F2F990FA1F4}" type="presParOf" srcId="{A335E3C7-3BF4-E74D-8439-797B517C7CD3}" destId="{3758A07F-453D-2F46-B20D-BF521ACF606B}" srcOrd="0" destOrd="0" presId="urn:microsoft.com/office/officeart/2005/8/layout/cycle4"/>
    <dgm:cxn modelId="{DC3F55BD-F3DA-2E4A-A8BB-518C62F01CD9}" type="presParOf" srcId="{A335E3C7-3BF4-E74D-8439-797B517C7CD3}" destId="{0830F266-2E05-1B41-9906-B32429FF74E8}" srcOrd="1" destOrd="0" presId="urn:microsoft.com/office/officeart/2005/8/layout/cycle4"/>
    <dgm:cxn modelId="{44A57FD1-DEF7-AD4E-B31B-2A8B01E28801}" type="presParOf" srcId="{A335E3C7-3BF4-E74D-8439-797B517C7CD3}" destId="{1695C5AD-A380-AF48-B72D-92A6F0DD8F15}" srcOrd="2" destOrd="0" presId="urn:microsoft.com/office/officeart/2005/8/layout/cycle4"/>
    <dgm:cxn modelId="{7956BCE3-7C9F-5149-BBF2-8B61EA442595}" type="presParOf" srcId="{A335E3C7-3BF4-E74D-8439-797B517C7CD3}" destId="{A94D4258-7F83-B044-B0C3-090EF4CE856B}" srcOrd="3" destOrd="0" presId="urn:microsoft.com/office/officeart/2005/8/layout/cycle4"/>
    <dgm:cxn modelId="{2DC6675D-3CA0-A048-AEB7-300814E2DCF6}" type="presParOf" srcId="{A335E3C7-3BF4-E74D-8439-797B517C7CD3}" destId="{83A52B20-1553-A44B-A898-FE90FA08F6FC}" srcOrd="4" destOrd="0" presId="urn:microsoft.com/office/officeart/2005/8/layout/cycle4"/>
    <dgm:cxn modelId="{B1DBB530-1893-AF46-BA12-08F3219A909D}" type="presParOf" srcId="{8F60BA66-59C0-3A4B-A055-1CF452430735}" destId="{3EF53940-E563-E948-AD8B-2E0D7ACB6B79}" srcOrd="2" destOrd="0" presId="urn:microsoft.com/office/officeart/2005/8/layout/cycle4"/>
    <dgm:cxn modelId="{EB629C94-82F2-704D-B08B-CD8EE85C2E37}" type="presParOf" srcId="{8F60BA66-59C0-3A4B-A055-1CF452430735}" destId="{8BF4E657-361F-AD40-9A98-51101520F45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66228C-F8A5-4246-B379-F86F2EF333C2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EE816F0-7182-9042-A2F4-1C5B0F0CA97B}">
      <dgm:prSet/>
      <dgm:spPr/>
      <dgm:t>
        <a:bodyPr/>
        <a:lstStyle/>
        <a:p>
          <a:r>
            <a:rPr lang="ru-RU" b="1" dirty="0"/>
            <a:t>По числу источников дохода: </a:t>
          </a:r>
          <a:endParaRPr lang="ru-KZ" b="1" dirty="0"/>
        </a:p>
      </dgm:t>
    </dgm:pt>
    <dgm:pt modelId="{8F8BDA21-1D1E-6B4C-8E1F-3E47ED4B78F6}" type="parTrans" cxnId="{9B8C401A-43BC-8D4E-AD71-4CA3A9442C68}">
      <dgm:prSet/>
      <dgm:spPr/>
      <dgm:t>
        <a:bodyPr/>
        <a:lstStyle/>
        <a:p>
          <a:endParaRPr lang="ru-RU"/>
        </a:p>
      </dgm:t>
    </dgm:pt>
    <dgm:pt modelId="{71520A4C-4822-7F4E-9ACB-7D156F5D89F4}" type="sibTrans" cxnId="{9B8C401A-43BC-8D4E-AD71-4CA3A9442C68}">
      <dgm:prSet/>
      <dgm:spPr/>
      <dgm:t>
        <a:bodyPr/>
        <a:lstStyle/>
        <a:p>
          <a:endParaRPr lang="ru-RU"/>
        </a:p>
      </dgm:t>
    </dgm:pt>
    <dgm:pt modelId="{8016F6F7-D862-394F-932D-940873BA1B70}">
      <dgm:prSet/>
      <dgm:spPr/>
      <dgm:t>
        <a:bodyPr/>
        <a:lstStyle/>
        <a:p>
          <a:r>
            <a:rPr lang="ru-RU" dirty="0"/>
            <a:t> операции с одним источником дохода; </a:t>
          </a:r>
          <a:endParaRPr lang="ru-KZ" dirty="0"/>
        </a:p>
      </dgm:t>
    </dgm:pt>
    <dgm:pt modelId="{D590629A-06F2-2B4A-9654-E94BDC2E3C00}" type="parTrans" cxnId="{6FCF85FF-83F7-2E43-B023-31CA8E029EA1}">
      <dgm:prSet/>
      <dgm:spPr/>
      <dgm:t>
        <a:bodyPr/>
        <a:lstStyle/>
        <a:p>
          <a:endParaRPr lang="ru-RU"/>
        </a:p>
      </dgm:t>
    </dgm:pt>
    <dgm:pt modelId="{BE069FDD-71A7-9941-B555-3653CC0D2234}" type="sibTrans" cxnId="{6FCF85FF-83F7-2E43-B023-31CA8E029EA1}">
      <dgm:prSet/>
      <dgm:spPr/>
      <dgm:t>
        <a:bodyPr/>
        <a:lstStyle/>
        <a:p>
          <a:endParaRPr lang="ru-RU"/>
        </a:p>
      </dgm:t>
    </dgm:pt>
    <dgm:pt modelId="{8707B5ED-193D-D447-8A3D-85740535E974}">
      <dgm:prSet/>
      <dgm:spPr/>
      <dgm:t>
        <a:bodyPr/>
        <a:lstStyle/>
        <a:p>
          <a:r>
            <a:rPr lang="ru-RU" dirty="0"/>
            <a:t> операции с несколькими источниками дохода</a:t>
          </a:r>
          <a:endParaRPr lang="ru-KZ" dirty="0"/>
        </a:p>
      </dgm:t>
    </dgm:pt>
    <dgm:pt modelId="{D4A66BCF-598A-2642-8218-5EE5735ED61C}" type="parTrans" cxnId="{C7EFA084-CB48-C94D-AB9E-1E6355F5DF0F}">
      <dgm:prSet/>
      <dgm:spPr/>
      <dgm:t>
        <a:bodyPr/>
        <a:lstStyle/>
        <a:p>
          <a:endParaRPr lang="ru-RU"/>
        </a:p>
      </dgm:t>
    </dgm:pt>
    <dgm:pt modelId="{9B5C2D5C-6B74-7140-8A00-AE43B06F6D45}" type="sibTrans" cxnId="{C7EFA084-CB48-C94D-AB9E-1E6355F5DF0F}">
      <dgm:prSet/>
      <dgm:spPr/>
      <dgm:t>
        <a:bodyPr/>
        <a:lstStyle/>
        <a:p>
          <a:endParaRPr lang="ru-RU"/>
        </a:p>
      </dgm:t>
    </dgm:pt>
    <dgm:pt modelId="{353DB334-CAAF-8448-9BA7-6EC144049A6E}" type="pres">
      <dgm:prSet presAssocID="{CC66228C-F8A5-4246-B379-F86F2EF333C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56E8F0E-4CC7-0A48-A269-263083324716}" type="pres">
      <dgm:prSet presAssocID="{6EE816F0-7182-9042-A2F4-1C5B0F0CA97B}" presName="horFlow" presStyleCnt="0"/>
      <dgm:spPr/>
    </dgm:pt>
    <dgm:pt modelId="{9F61FB7A-86D6-7046-9A54-597732575700}" type="pres">
      <dgm:prSet presAssocID="{6EE816F0-7182-9042-A2F4-1C5B0F0CA97B}" presName="bigChev" presStyleLbl="node1" presStyleIdx="0" presStyleCnt="3"/>
      <dgm:spPr/>
    </dgm:pt>
    <dgm:pt modelId="{7C217D09-69D1-B34D-B204-D03BC386370A}" type="pres">
      <dgm:prSet presAssocID="{6EE816F0-7182-9042-A2F4-1C5B0F0CA97B}" presName="vSp" presStyleCnt="0"/>
      <dgm:spPr/>
    </dgm:pt>
    <dgm:pt modelId="{74ACF48C-B518-9842-8AE5-EAE62DD82B81}" type="pres">
      <dgm:prSet presAssocID="{8016F6F7-D862-394F-932D-940873BA1B70}" presName="horFlow" presStyleCnt="0"/>
      <dgm:spPr/>
    </dgm:pt>
    <dgm:pt modelId="{C89887FD-DA39-0D4D-BF16-64EE5868C882}" type="pres">
      <dgm:prSet presAssocID="{8016F6F7-D862-394F-932D-940873BA1B70}" presName="bigChev" presStyleLbl="node1" presStyleIdx="1" presStyleCnt="3"/>
      <dgm:spPr/>
    </dgm:pt>
    <dgm:pt modelId="{FE5A705D-220F-2C44-9ABF-D9BE6FFECF99}" type="pres">
      <dgm:prSet presAssocID="{8016F6F7-D862-394F-932D-940873BA1B70}" presName="vSp" presStyleCnt="0"/>
      <dgm:spPr/>
    </dgm:pt>
    <dgm:pt modelId="{EAE2566C-7B89-334B-85B3-197D6731D880}" type="pres">
      <dgm:prSet presAssocID="{8707B5ED-193D-D447-8A3D-85740535E974}" presName="horFlow" presStyleCnt="0"/>
      <dgm:spPr/>
    </dgm:pt>
    <dgm:pt modelId="{58F0DE89-0332-BE41-8F5C-8CDE7A393100}" type="pres">
      <dgm:prSet presAssocID="{8707B5ED-193D-D447-8A3D-85740535E974}" presName="bigChev" presStyleLbl="node1" presStyleIdx="2" presStyleCnt="3"/>
      <dgm:spPr/>
    </dgm:pt>
  </dgm:ptLst>
  <dgm:cxnLst>
    <dgm:cxn modelId="{8602A916-8232-6E4D-8518-E817AE7A1F58}" type="presOf" srcId="{8016F6F7-D862-394F-932D-940873BA1B70}" destId="{C89887FD-DA39-0D4D-BF16-64EE5868C882}" srcOrd="0" destOrd="0" presId="urn:microsoft.com/office/officeart/2005/8/layout/lProcess3"/>
    <dgm:cxn modelId="{9B8C401A-43BC-8D4E-AD71-4CA3A9442C68}" srcId="{CC66228C-F8A5-4246-B379-F86F2EF333C2}" destId="{6EE816F0-7182-9042-A2F4-1C5B0F0CA97B}" srcOrd="0" destOrd="0" parTransId="{8F8BDA21-1D1E-6B4C-8E1F-3E47ED4B78F6}" sibTransId="{71520A4C-4822-7F4E-9ACB-7D156F5D89F4}"/>
    <dgm:cxn modelId="{C1850726-4A05-9C4B-8E80-5947DBF71407}" type="presOf" srcId="{6EE816F0-7182-9042-A2F4-1C5B0F0CA97B}" destId="{9F61FB7A-86D6-7046-9A54-597732575700}" srcOrd="0" destOrd="0" presId="urn:microsoft.com/office/officeart/2005/8/layout/lProcess3"/>
    <dgm:cxn modelId="{C7EFA084-CB48-C94D-AB9E-1E6355F5DF0F}" srcId="{CC66228C-F8A5-4246-B379-F86F2EF333C2}" destId="{8707B5ED-193D-D447-8A3D-85740535E974}" srcOrd="2" destOrd="0" parTransId="{D4A66BCF-598A-2642-8218-5EE5735ED61C}" sibTransId="{9B5C2D5C-6B74-7140-8A00-AE43B06F6D45}"/>
    <dgm:cxn modelId="{D6E5F69B-8C19-A64E-BE9D-2E23F217E1B7}" type="presOf" srcId="{8707B5ED-193D-D447-8A3D-85740535E974}" destId="{58F0DE89-0332-BE41-8F5C-8CDE7A393100}" srcOrd="0" destOrd="0" presId="urn:microsoft.com/office/officeart/2005/8/layout/lProcess3"/>
    <dgm:cxn modelId="{106E3BCD-D8DC-CF4E-80A7-110C3B8A3B36}" type="presOf" srcId="{CC66228C-F8A5-4246-B379-F86F2EF333C2}" destId="{353DB334-CAAF-8448-9BA7-6EC144049A6E}" srcOrd="0" destOrd="0" presId="urn:microsoft.com/office/officeart/2005/8/layout/lProcess3"/>
    <dgm:cxn modelId="{6FCF85FF-83F7-2E43-B023-31CA8E029EA1}" srcId="{CC66228C-F8A5-4246-B379-F86F2EF333C2}" destId="{8016F6F7-D862-394F-932D-940873BA1B70}" srcOrd="1" destOrd="0" parTransId="{D590629A-06F2-2B4A-9654-E94BDC2E3C00}" sibTransId="{BE069FDD-71A7-9941-B555-3653CC0D2234}"/>
    <dgm:cxn modelId="{8E171D69-F39E-CA4C-94EF-7BFAD6C0E980}" type="presParOf" srcId="{353DB334-CAAF-8448-9BA7-6EC144049A6E}" destId="{256E8F0E-4CC7-0A48-A269-263083324716}" srcOrd="0" destOrd="0" presId="urn:microsoft.com/office/officeart/2005/8/layout/lProcess3"/>
    <dgm:cxn modelId="{0530083A-CD5F-3D4B-B258-EDFA66020FA2}" type="presParOf" srcId="{256E8F0E-4CC7-0A48-A269-263083324716}" destId="{9F61FB7A-86D6-7046-9A54-597732575700}" srcOrd="0" destOrd="0" presId="urn:microsoft.com/office/officeart/2005/8/layout/lProcess3"/>
    <dgm:cxn modelId="{1372251E-8E71-5148-B08D-46CF1C5D94D6}" type="presParOf" srcId="{353DB334-CAAF-8448-9BA7-6EC144049A6E}" destId="{7C217D09-69D1-B34D-B204-D03BC386370A}" srcOrd="1" destOrd="0" presId="urn:microsoft.com/office/officeart/2005/8/layout/lProcess3"/>
    <dgm:cxn modelId="{6CFEA696-0427-4841-A03F-3F912938CAEC}" type="presParOf" srcId="{353DB334-CAAF-8448-9BA7-6EC144049A6E}" destId="{74ACF48C-B518-9842-8AE5-EAE62DD82B81}" srcOrd="2" destOrd="0" presId="urn:microsoft.com/office/officeart/2005/8/layout/lProcess3"/>
    <dgm:cxn modelId="{396CF4FD-6FFD-EB4F-8D46-862A5DCFBB47}" type="presParOf" srcId="{74ACF48C-B518-9842-8AE5-EAE62DD82B81}" destId="{C89887FD-DA39-0D4D-BF16-64EE5868C882}" srcOrd="0" destOrd="0" presId="urn:microsoft.com/office/officeart/2005/8/layout/lProcess3"/>
    <dgm:cxn modelId="{9F4FCDF5-60FC-AA40-88BC-D53F3B88E6FD}" type="presParOf" srcId="{353DB334-CAAF-8448-9BA7-6EC144049A6E}" destId="{FE5A705D-220F-2C44-9ABF-D9BE6FFECF99}" srcOrd="3" destOrd="0" presId="urn:microsoft.com/office/officeart/2005/8/layout/lProcess3"/>
    <dgm:cxn modelId="{CC4B57F0-7DE7-BE46-AEB5-197964A04CF3}" type="presParOf" srcId="{353DB334-CAAF-8448-9BA7-6EC144049A6E}" destId="{EAE2566C-7B89-334B-85B3-197D6731D880}" srcOrd="4" destOrd="0" presId="urn:microsoft.com/office/officeart/2005/8/layout/lProcess3"/>
    <dgm:cxn modelId="{62B4DE09-E34C-4543-9E05-8C38DEDF7B84}" type="presParOf" srcId="{EAE2566C-7B89-334B-85B3-197D6731D880}" destId="{58F0DE89-0332-BE41-8F5C-8CDE7A39310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A466A9-CA06-FC42-AAD4-CBE0A4CC1FB1}" type="doc">
      <dgm:prSet loTypeId="urn:microsoft.com/office/officeart/2005/8/layout/hProcess1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F03E053-5A6B-BA46-B66F-905A3AF6CBC7}">
      <dgm:prSet custT="1"/>
      <dgm:spPr/>
      <dgm:t>
        <a:bodyPr/>
        <a:lstStyle/>
        <a:p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операции с одним интервалом времени между платежами; </a:t>
          </a:r>
          <a:endParaRPr lang="ru-KZ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8191CE-7BD4-774C-A17E-56E5365F2C1C}" type="parTrans" cxnId="{EDFD8664-5712-114E-AC72-DC0FF979B5E6}">
      <dgm:prSet/>
      <dgm:spPr/>
      <dgm:t>
        <a:bodyPr/>
        <a:lstStyle/>
        <a:p>
          <a:endParaRPr lang="ru-RU"/>
        </a:p>
      </dgm:t>
    </dgm:pt>
    <dgm:pt modelId="{14215ABB-C77E-434A-B208-F9B98D69BF54}" type="sibTrans" cxnId="{EDFD8664-5712-114E-AC72-DC0FF979B5E6}">
      <dgm:prSet/>
      <dgm:spPr/>
      <dgm:t>
        <a:bodyPr/>
        <a:lstStyle/>
        <a:p>
          <a:endParaRPr lang="ru-RU"/>
        </a:p>
      </dgm:t>
    </dgm:pt>
    <dgm:pt modelId="{C0D76AB4-D67B-8C4F-9F46-F8D56CBF5C17}">
      <dgm:prSet custT="1"/>
      <dgm:spPr/>
      <dgm:t>
        <a:bodyPr/>
        <a:lstStyle/>
        <a:p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операции с потоком платежей.</a:t>
          </a:r>
          <a:endParaRPr lang="ru-KZ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37949D-7825-664F-8DFC-89789664C7EF}" type="parTrans" cxnId="{E035D713-B6F2-6A42-A881-564AC35C714D}">
      <dgm:prSet/>
      <dgm:spPr/>
      <dgm:t>
        <a:bodyPr/>
        <a:lstStyle/>
        <a:p>
          <a:endParaRPr lang="ru-RU"/>
        </a:p>
      </dgm:t>
    </dgm:pt>
    <dgm:pt modelId="{104841F5-C9EB-654F-9F67-F5EE6ACD802C}" type="sibTrans" cxnId="{E035D713-B6F2-6A42-A881-564AC35C714D}">
      <dgm:prSet/>
      <dgm:spPr/>
      <dgm:t>
        <a:bodyPr/>
        <a:lstStyle/>
        <a:p>
          <a:endParaRPr lang="ru-RU"/>
        </a:p>
      </dgm:t>
    </dgm:pt>
    <dgm:pt modelId="{F79AC5FD-E15C-4F4A-B2B4-E37D6FF72845}" type="pres">
      <dgm:prSet presAssocID="{8DA466A9-CA06-FC42-AAD4-CBE0A4CC1FB1}" presName="Name0" presStyleCnt="0">
        <dgm:presLayoutVars>
          <dgm:dir/>
          <dgm:resizeHandles val="exact"/>
        </dgm:presLayoutVars>
      </dgm:prSet>
      <dgm:spPr/>
    </dgm:pt>
    <dgm:pt modelId="{DB25DDDC-0CEB-F24D-9C8F-09491079518C}" type="pres">
      <dgm:prSet presAssocID="{8DA466A9-CA06-FC42-AAD4-CBE0A4CC1FB1}" presName="arrow" presStyleLbl="bgShp" presStyleIdx="0" presStyleCnt="1"/>
      <dgm:spPr/>
    </dgm:pt>
    <dgm:pt modelId="{FE2ECB94-B1FC-AC40-9D06-C3FA1960F298}" type="pres">
      <dgm:prSet presAssocID="{8DA466A9-CA06-FC42-AAD4-CBE0A4CC1FB1}" presName="points" presStyleCnt="0"/>
      <dgm:spPr/>
    </dgm:pt>
    <dgm:pt modelId="{CC722F8B-A6C5-A14A-8559-A5D2511321D9}" type="pres">
      <dgm:prSet presAssocID="{7F03E053-5A6B-BA46-B66F-905A3AF6CBC7}" presName="compositeA" presStyleCnt="0"/>
      <dgm:spPr/>
    </dgm:pt>
    <dgm:pt modelId="{5C77ED10-1070-6F4A-849F-10A938E07915}" type="pres">
      <dgm:prSet presAssocID="{7F03E053-5A6B-BA46-B66F-905A3AF6CBC7}" presName="textA" presStyleLbl="revTx" presStyleIdx="0" presStyleCnt="2">
        <dgm:presLayoutVars>
          <dgm:bulletEnabled val="1"/>
        </dgm:presLayoutVars>
      </dgm:prSet>
      <dgm:spPr/>
    </dgm:pt>
    <dgm:pt modelId="{945A2684-F5BE-1441-B7A8-136788492A1C}" type="pres">
      <dgm:prSet presAssocID="{7F03E053-5A6B-BA46-B66F-905A3AF6CBC7}" presName="circleA" presStyleLbl="node1" presStyleIdx="0" presStyleCnt="2"/>
      <dgm:spPr/>
    </dgm:pt>
    <dgm:pt modelId="{DEB3F9ED-CE42-7A4A-B267-9BA7533B27E2}" type="pres">
      <dgm:prSet presAssocID="{7F03E053-5A6B-BA46-B66F-905A3AF6CBC7}" presName="spaceA" presStyleCnt="0"/>
      <dgm:spPr/>
    </dgm:pt>
    <dgm:pt modelId="{2D465EE3-EA7B-5F48-8318-88330B53E9D7}" type="pres">
      <dgm:prSet presAssocID="{14215ABB-C77E-434A-B208-F9B98D69BF54}" presName="space" presStyleCnt="0"/>
      <dgm:spPr/>
    </dgm:pt>
    <dgm:pt modelId="{1FEB0025-E2C7-8F4B-9AA0-3E195A8AC2F8}" type="pres">
      <dgm:prSet presAssocID="{C0D76AB4-D67B-8C4F-9F46-F8D56CBF5C17}" presName="compositeB" presStyleCnt="0"/>
      <dgm:spPr/>
    </dgm:pt>
    <dgm:pt modelId="{9E8F93FB-DF5E-5C4F-8D11-553B21444EEF}" type="pres">
      <dgm:prSet presAssocID="{C0D76AB4-D67B-8C4F-9F46-F8D56CBF5C17}" presName="textB" presStyleLbl="revTx" presStyleIdx="1" presStyleCnt="2">
        <dgm:presLayoutVars>
          <dgm:bulletEnabled val="1"/>
        </dgm:presLayoutVars>
      </dgm:prSet>
      <dgm:spPr/>
    </dgm:pt>
    <dgm:pt modelId="{98A6ED46-DA99-044F-A84A-6049723E5A35}" type="pres">
      <dgm:prSet presAssocID="{C0D76AB4-D67B-8C4F-9F46-F8D56CBF5C17}" presName="circleB" presStyleLbl="node1" presStyleIdx="1" presStyleCnt="2"/>
      <dgm:spPr/>
    </dgm:pt>
    <dgm:pt modelId="{7F83C61F-6E49-684D-9044-781495BDF446}" type="pres">
      <dgm:prSet presAssocID="{C0D76AB4-D67B-8C4F-9F46-F8D56CBF5C17}" presName="spaceB" presStyleCnt="0"/>
      <dgm:spPr/>
    </dgm:pt>
  </dgm:ptLst>
  <dgm:cxnLst>
    <dgm:cxn modelId="{E035D713-B6F2-6A42-A881-564AC35C714D}" srcId="{8DA466A9-CA06-FC42-AAD4-CBE0A4CC1FB1}" destId="{C0D76AB4-D67B-8C4F-9F46-F8D56CBF5C17}" srcOrd="1" destOrd="0" parTransId="{6C37949D-7825-664F-8DFC-89789664C7EF}" sibTransId="{104841F5-C9EB-654F-9F67-F5EE6ACD802C}"/>
    <dgm:cxn modelId="{EDFD8664-5712-114E-AC72-DC0FF979B5E6}" srcId="{8DA466A9-CA06-FC42-AAD4-CBE0A4CC1FB1}" destId="{7F03E053-5A6B-BA46-B66F-905A3AF6CBC7}" srcOrd="0" destOrd="0" parTransId="{B18191CE-7BD4-774C-A17E-56E5365F2C1C}" sibTransId="{14215ABB-C77E-434A-B208-F9B98D69BF54}"/>
    <dgm:cxn modelId="{0770C574-A6D3-DD4E-90DE-BD79439EF836}" type="presOf" srcId="{7F03E053-5A6B-BA46-B66F-905A3AF6CBC7}" destId="{5C77ED10-1070-6F4A-849F-10A938E07915}" srcOrd="0" destOrd="0" presId="urn:microsoft.com/office/officeart/2005/8/layout/hProcess11"/>
    <dgm:cxn modelId="{773C638F-793E-EC48-ADF3-29F93D33EF4D}" type="presOf" srcId="{C0D76AB4-D67B-8C4F-9F46-F8D56CBF5C17}" destId="{9E8F93FB-DF5E-5C4F-8D11-553B21444EEF}" srcOrd="0" destOrd="0" presId="urn:microsoft.com/office/officeart/2005/8/layout/hProcess11"/>
    <dgm:cxn modelId="{ABA0B1A9-1B0D-DD4F-9DB5-BBFCF685C2A6}" type="presOf" srcId="{8DA466A9-CA06-FC42-AAD4-CBE0A4CC1FB1}" destId="{F79AC5FD-E15C-4F4A-B2B4-E37D6FF72845}" srcOrd="0" destOrd="0" presId="urn:microsoft.com/office/officeart/2005/8/layout/hProcess11"/>
    <dgm:cxn modelId="{671FA112-6A94-2446-8E70-C4B0B1BC7FC1}" type="presParOf" srcId="{F79AC5FD-E15C-4F4A-B2B4-E37D6FF72845}" destId="{DB25DDDC-0CEB-F24D-9C8F-09491079518C}" srcOrd="0" destOrd="0" presId="urn:microsoft.com/office/officeart/2005/8/layout/hProcess11"/>
    <dgm:cxn modelId="{7245BBD2-D9A8-2845-BA9E-6DC271A5AF3A}" type="presParOf" srcId="{F79AC5FD-E15C-4F4A-B2B4-E37D6FF72845}" destId="{FE2ECB94-B1FC-AC40-9D06-C3FA1960F298}" srcOrd="1" destOrd="0" presId="urn:microsoft.com/office/officeart/2005/8/layout/hProcess11"/>
    <dgm:cxn modelId="{0BBF62CC-5238-954E-8FCD-609CFAC1EF62}" type="presParOf" srcId="{FE2ECB94-B1FC-AC40-9D06-C3FA1960F298}" destId="{CC722F8B-A6C5-A14A-8559-A5D2511321D9}" srcOrd="0" destOrd="0" presId="urn:microsoft.com/office/officeart/2005/8/layout/hProcess11"/>
    <dgm:cxn modelId="{56345239-02F5-D545-9D34-8004017CD529}" type="presParOf" srcId="{CC722F8B-A6C5-A14A-8559-A5D2511321D9}" destId="{5C77ED10-1070-6F4A-849F-10A938E07915}" srcOrd="0" destOrd="0" presId="urn:microsoft.com/office/officeart/2005/8/layout/hProcess11"/>
    <dgm:cxn modelId="{00C1E808-7CB7-0D45-9950-6A61F4138288}" type="presParOf" srcId="{CC722F8B-A6C5-A14A-8559-A5D2511321D9}" destId="{945A2684-F5BE-1441-B7A8-136788492A1C}" srcOrd="1" destOrd="0" presId="urn:microsoft.com/office/officeart/2005/8/layout/hProcess11"/>
    <dgm:cxn modelId="{DCC740DF-E72E-F741-AC97-02C281E36AFC}" type="presParOf" srcId="{CC722F8B-A6C5-A14A-8559-A5D2511321D9}" destId="{DEB3F9ED-CE42-7A4A-B267-9BA7533B27E2}" srcOrd="2" destOrd="0" presId="urn:microsoft.com/office/officeart/2005/8/layout/hProcess11"/>
    <dgm:cxn modelId="{A819D263-DA6B-884E-AA05-EB51AC721360}" type="presParOf" srcId="{FE2ECB94-B1FC-AC40-9D06-C3FA1960F298}" destId="{2D465EE3-EA7B-5F48-8318-88330B53E9D7}" srcOrd="1" destOrd="0" presId="urn:microsoft.com/office/officeart/2005/8/layout/hProcess11"/>
    <dgm:cxn modelId="{85AA0A2C-ABFA-2744-8323-A66D5BEF4184}" type="presParOf" srcId="{FE2ECB94-B1FC-AC40-9D06-C3FA1960F298}" destId="{1FEB0025-E2C7-8F4B-9AA0-3E195A8AC2F8}" srcOrd="2" destOrd="0" presId="urn:microsoft.com/office/officeart/2005/8/layout/hProcess11"/>
    <dgm:cxn modelId="{E56838E3-4C46-F043-942D-E15132990006}" type="presParOf" srcId="{1FEB0025-E2C7-8F4B-9AA0-3E195A8AC2F8}" destId="{9E8F93FB-DF5E-5C4F-8D11-553B21444EEF}" srcOrd="0" destOrd="0" presId="urn:microsoft.com/office/officeart/2005/8/layout/hProcess11"/>
    <dgm:cxn modelId="{F4596A0B-440A-EC49-9675-812306F163F8}" type="presParOf" srcId="{1FEB0025-E2C7-8F4B-9AA0-3E195A8AC2F8}" destId="{98A6ED46-DA99-044F-A84A-6049723E5A35}" srcOrd="1" destOrd="0" presId="urn:microsoft.com/office/officeart/2005/8/layout/hProcess11"/>
    <dgm:cxn modelId="{E86D7803-8960-AE40-A819-46E4E5DDC06F}" type="presParOf" srcId="{1FEB0025-E2C7-8F4B-9AA0-3E195A8AC2F8}" destId="{7F83C61F-6E49-684D-9044-781495BDF44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717A60-F7E3-D742-893F-54B61B4D1E20}" type="doc">
      <dgm:prSet loTypeId="urn:microsoft.com/office/officeart/2005/8/layout/venn3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785998A-55CE-DD4D-A029-6660FF1B87E0}">
      <dgm:prSet custT="1"/>
      <dgm:spPr/>
      <dgm:t>
        <a:bodyPr/>
        <a:lstStyle/>
        <a:p>
          <a:r>
            <a:rPr lang="ru-RU" sz="2000" dirty="0"/>
            <a:t>операции с долговыми обязательствами</a:t>
          </a:r>
          <a:endParaRPr lang="ru-KZ" sz="2000" dirty="0"/>
        </a:p>
      </dgm:t>
    </dgm:pt>
    <dgm:pt modelId="{CC1FD727-6B08-5945-8C8B-6B422170EBAC}" type="parTrans" cxnId="{1CCC5C83-3A4C-B944-9FE9-484218CB8178}">
      <dgm:prSet/>
      <dgm:spPr/>
      <dgm:t>
        <a:bodyPr/>
        <a:lstStyle/>
        <a:p>
          <a:endParaRPr lang="ru-RU"/>
        </a:p>
      </dgm:t>
    </dgm:pt>
    <dgm:pt modelId="{4B516EBD-0E80-3346-9EAC-A44292E0DEDD}" type="sibTrans" cxnId="{1CCC5C83-3A4C-B944-9FE9-484218CB8178}">
      <dgm:prSet/>
      <dgm:spPr/>
      <dgm:t>
        <a:bodyPr/>
        <a:lstStyle/>
        <a:p>
          <a:endParaRPr lang="ru-RU"/>
        </a:p>
      </dgm:t>
    </dgm:pt>
    <dgm:pt modelId="{FB0D9A72-9322-C948-BC70-5B5C59FDB044}">
      <dgm:prSet/>
      <dgm:spPr/>
      <dgm:t>
        <a:bodyPr/>
        <a:lstStyle/>
        <a:p>
          <a:r>
            <a:rPr lang="ru-RU" dirty="0"/>
            <a:t>амортизация основных фондов </a:t>
          </a:r>
          <a:endParaRPr lang="ru-KZ" dirty="0"/>
        </a:p>
      </dgm:t>
    </dgm:pt>
    <dgm:pt modelId="{426B39CA-73A7-7F4B-A215-BDC295B87F5C}" type="parTrans" cxnId="{49D9E0DC-1956-6D46-B8EA-D587515B77F8}">
      <dgm:prSet/>
      <dgm:spPr/>
      <dgm:t>
        <a:bodyPr/>
        <a:lstStyle/>
        <a:p>
          <a:endParaRPr lang="ru-RU"/>
        </a:p>
      </dgm:t>
    </dgm:pt>
    <dgm:pt modelId="{3956B980-4BC4-0E49-8D2F-07832DD06223}" type="sibTrans" cxnId="{49D9E0DC-1956-6D46-B8EA-D587515B77F8}">
      <dgm:prSet/>
      <dgm:spPr/>
      <dgm:t>
        <a:bodyPr/>
        <a:lstStyle/>
        <a:p>
          <a:endParaRPr lang="ru-RU"/>
        </a:p>
      </dgm:t>
    </dgm:pt>
    <dgm:pt modelId="{92CB2439-974B-844C-B6E6-886CEF259E31}">
      <dgm:prSet/>
      <dgm:spPr/>
      <dgm:t>
        <a:bodyPr/>
        <a:lstStyle/>
        <a:p>
          <a:r>
            <a:rPr lang="ru-RU" dirty="0"/>
            <a:t>осуществление инвестиционных проектов</a:t>
          </a:r>
          <a:endParaRPr lang="ru-KZ" dirty="0"/>
        </a:p>
      </dgm:t>
    </dgm:pt>
    <dgm:pt modelId="{2AC3DFE4-181E-7C4E-9061-4380B411C8C5}" type="parTrans" cxnId="{B8771766-E98D-FF40-9DC5-456BEF99C225}">
      <dgm:prSet/>
      <dgm:spPr/>
      <dgm:t>
        <a:bodyPr/>
        <a:lstStyle/>
        <a:p>
          <a:endParaRPr lang="ru-RU"/>
        </a:p>
      </dgm:t>
    </dgm:pt>
    <dgm:pt modelId="{989F5115-3AA8-9547-96A3-276E797E692B}" type="sibTrans" cxnId="{B8771766-E98D-FF40-9DC5-456BEF99C225}">
      <dgm:prSet/>
      <dgm:spPr/>
      <dgm:t>
        <a:bodyPr/>
        <a:lstStyle/>
        <a:p>
          <a:endParaRPr lang="ru-RU"/>
        </a:p>
      </dgm:t>
    </dgm:pt>
    <dgm:pt modelId="{FE6EE0D8-47EF-904C-BAFD-655C572F6CB0}">
      <dgm:prSet/>
      <dgm:spPr/>
      <dgm:t>
        <a:bodyPr/>
        <a:lstStyle/>
        <a:p>
          <a:r>
            <a:rPr lang="ru-RU" dirty="0"/>
            <a:t>страхование.</a:t>
          </a:r>
          <a:endParaRPr lang="ru-KZ" dirty="0"/>
        </a:p>
      </dgm:t>
    </dgm:pt>
    <dgm:pt modelId="{6A877A84-F39F-1E42-A509-630BF9A1ABFE}" type="sibTrans" cxnId="{3E404207-566C-DE4F-821E-D72DAE451D2A}">
      <dgm:prSet/>
      <dgm:spPr/>
      <dgm:t>
        <a:bodyPr/>
        <a:lstStyle/>
        <a:p>
          <a:endParaRPr lang="ru-RU"/>
        </a:p>
      </dgm:t>
    </dgm:pt>
    <dgm:pt modelId="{3BF00051-DC3D-8241-A513-9F2F28563318}" type="parTrans" cxnId="{3E404207-566C-DE4F-821E-D72DAE451D2A}">
      <dgm:prSet/>
      <dgm:spPr/>
      <dgm:t>
        <a:bodyPr/>
        <a:lstStyle/>
        <a:p>
          <a:endParaRPr lang="ru-RU"/>
        </a:p>
      </dgm:t>
    </dgm:pt>
    <dgm:pt modelId="{B004A99C-C1C1-C741-BDFD-F8D57C3BDC13}" type="pres">
      <dgm:prSet presAssocID="{9B717A60-F7E3-D742-893F-54B61B4D1E20}" presName="Name0" presStyleCnt="0">
        <dgm:presLayoutVars>
          <dgm:dir/>
          <dgm:resizeHandles val="exact"/>
        </dgm:presLayoutVars>
      </dgm:prSet>
      <dgm:spPr/>
    </dgm:pt>
    <dgm:pt modelId="{C039EEB2-E69E-9C40-BB1B-C85636138522}" type="pres">
      <dgm:prSet presAssocID="{6785998A-55CE-DD4D-A029-6660FF1B87E0}" presName="Name5" presStyleLbl="vennNode1" presStyleIdx="0" presStyleCnt="4">
        <dgm:presLayoutVars>
          <dgm:bulletEnabled val="1"/>
        </dgm:presLayoutVars>
      </dgm:prSet>
      <dgm:spPr/>
    </dgm:pt>
    <dgm:pt modelId="{85C23DAA-4227-E944-A898-8889CE91C393}" type="pres">
      <dgm:prSet presAssocID="{4B516EBD-0E80-3346-9EAC-A44292E0DEDD}" presName="space" presStyleCnt="0"/>
      <dgm:spPr/>
    </dgm:pt>
    <dgm:pt modelId="{741207BA-86E7-ED47-93D9-E3C4DE25312C}" type="pres">
      <dgm:prSet presAssocID="{FB0D9A72-9322-C948-BC70-5B5C59FDB044}" presName="Name5" presStyleLbl="vennNode1" presStyleIdx="1" presStyleCnt="4">
        <dgm:presLayoutVars>
          <dgm:bulletEnabled val="1"/>
        </dgm:presLayoutVars>
      </dgm:prSet>
      <dgm:spPr/>
    </dgm:pt>
    <dgm:pt modelId="{00045B3F-1FB2-FF44-8C31-28933EBFD2BE}" type="pres">
      <dgm:prSet presAssocID="{3956B980-4BC4-0E49-8D2F-07832DD06223}" presName="space" presStyleCnt="0"/>
      <dgm:spPr/>
    </dgm:pt>
    <dgm:pt modelId="{9F9CDD1B-37F7-6946-9125-2553C6335623}" type="pres">
      <dgm:prSet presAssocID="{92CB2439-974B-844C-B6E6-886CEF259E31}" presName="Name5" presStyleLbl="vennNode1" presStyleIdx="2" presStyleCnt="4">
        <dgm:presLayoutVars>
          <dgm:bulletEnabled val="1"/>
        </dgm:presLayoutVars>
      </dgm:prSet>
      <dgm:spPr/>
    </dgm:pt>
    <dgm:pt modelId="{F41CE768-8A19-2745-B97A-7DFEF4C235BE}" type="pres">
      <dgm:prSet presAssocID="{989F5115-3AA8-9547-96A3-276E797E692B}" presName="space" presStyleCnt="0"/>
      <dgm:spPr/>
    </dgm:pt>
    <dgm:pt modelId="{ED3C6CC9-22B5-4B4E-8895-82F1789F7879}" type="pres">
      <dgm:prSet presAssocID="{FE6EE0D8-47EF-904C-BAFD-655C572F6CB0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3E404207-566C-DE4F-821E-D72DAE451D2A}" srcId="{9B717A60-F7E3-D742-893F-54B61B4D1E20}" destId="{FE6EE0D8-47EF-904C-BAFD-655C572F6CB0}" srcOrd="3" destOrd="0" parTransId="{3BF00051-DC3D-8241-A513-9F2F28563318}" sibTransId="{6A877A84-F39F-1E42-A509-630BF9A1ABFE}"/>
    <dgm:cxn modelId="{9F32000A-0B34-8B4E-8E44-7950225DC0EC}" type="presOf" srcId="{FE6EE0D8-47EF-904C-BAFD-655C572F6CB0}" destId="{ED3C6CC9-22B5-4B4E-8895-82F1789F7879}" srcOrd="0" destOrd="0" presId="urn:microsoft.com/office/officeart/2005/8/layout/venn3"/>
    <dgm:cxn modelId="{981CDA0D-2D67-8E4C-AFD3-0C142FD82E96}" type="presOf" srcId="{FB0D9A72-9322-C948-BC70-5B5C59FDB044}" destId="{741207BA-86E7-ED47-93D9-E3C4DE25312C}" srcOrd="0" destOrd="0" presId="urn:microsoft.com/office/officeart/2005/8/layout/venn3"/>
    <dgm:cxn modelId="{B8771766-E98D-FF40-9DC5-456BEF99C225}" srcId="{9B717A60-F7E3-D742-893F-54B61B4D1E20}" destId="{92CB2439-974B-844C-B6E6-886CEF259E31}" srcOrd="2" destOrd="0" parTransId="{2AC3DFE4-181E-7C4E-9061-4380B411C8C5}" sibTransId="{989F5115-3AA8-9547-96A3-276E797E692B}"/>
    <dgm:cxn modelId="{2B5D266E-A947-5F4C-A5FA-AE24DC2FA7A0}" type="presOf" srcId="{92CB2439-974B-844C-B6E6-886CEF259E31}" destId="{9F9CDD1B-37F7-6946-9125-2553C6335623}" srcOrd="0" destOrd="0" presId="urn:microsoft.com/office/officeart/2005/8/layout/venn3"/>
    <dgm:cxn modelId="{DDCFA474-F93F-7347-BDE9-7EBC1CEC7D96}" type="presOf" srcId="{6785998A-55CE-DD4D-A029-6660FF1B87E0}" destId="{C039EEB2-E69E-9C40-BB1B-C85636138522}" srcOrd="0" destOrd="0" presId="urn:microsoft.com/office/officeart/2005/8/layout/venn3"/>
    <dgm:cxn modelId="{1CCC5C83-3A4C-B944-9FE9-484218CB8178}" srcId="{9B717A60-F7E3-D742-893F-54B61B4D1E20}" destId="{6785998A-55CE-DD4D-A029-6660FF1B87E0}" srcOrd="0" destOrd="0" parTransId="{CC1FD727-6B08-5945-8C8B-6B422170EBAC}" sibTransId="{4B516EBD-0E80-3346-9EAC-A44292E0DEDD}"/>
    <dgm:cxn modelId="{D44BE2B1-4F24-4742-8552-B4F92A288193}" type="presOf" srcId="{9B717A60-F7E3-D742-893F-54B61B4D1E20}" destId="{B004A99C-C1C1-C741-BDFD-F8D57C3BDC13}" srcOrd="0" destOrd="0" presId="urn:microsoft.com/office/officeart/2005/8/layout/venn3"/>
    <dgm:cxn modelId="{49D9E0DC-1956-6D46-B8EA-D587515B77F8}" srcId="{9B717A60-F7E3-D742-893F-54B61B4D1E20}" destId="{FB0D9A72-9322-C948-BC70-5B5C59FDB044}" srcOrd="1" destOrd="0" parTransId="{426B39CA-73A7-7F4B-A215-BDC295B87F5C}" sibTransId="{3956B980-4BC4-0E49-8D2F-07832DD06223}"/>
    <dgm:cxn modelId="{8446A1B5-9945-FB48-A977-EADB40A0FD40}" type="presParOf" srcId="{B004A99C-C1C1-C741-BDFD-F8D57C3BDC13}" destId="{C039EEB2-E69E-9C40-BB1B-C85636138522}" srcOrd="0" destOrd="0" presId="urn:microsoft.com/office/officeart/2005/8/layout/venn3"/>
    <dgm:cxn modelId="{03692A07-A234-AB4A-989D-CB3AF9D6DAF2}" type="presParOf" srcId="{B004A99C-C1C1-C741-BDFD-F8D57C3BDC13}" destId="{85C23DAA-4227-E944-A898-8889CE91C393}" srcOrd="1" destOrd="0" presId="urn:microsoft.com/office/officeart/2005/8/layout/venn3"/>
    <dgm:cxn modelId="{BC93A400-FEA5-9F4E-8447-7B7818DF8F5F}" type="presParOf" srcId="{B004A99C-C1C1-C741-BDFD-F8D57C3BDC13}" destId="{741207BA-86E7-ED47-93D9-E3C4DE25312C}" srcOrd="2" destOrd="0" presId="urn:microsoft.com/office/officeart/2005/8/layout/venn3"/>
    <dgm:cxn modelId="{88C6A4D4-FFEA-E341-A345-6BA27FF46205}" type="presParOf" srcId="{B004A99C-C1C1-C741-BDFD-F8D57C3BDC13}" destId="{00045B3F-1FB2-FF44-8C31-28933EBFD2BE}" srcOrd="3" destOrd="0" presId="urn:microsoft.com/office/officeart/2005/8/layout/venn3"/>
    <dgm:cxn modelId="{27FC5EEA-72A8-7A4F-8649-C4D38D106A77}" type="presParOf" srcId="{B004A99C-C1C1-C741-BDFD-F8D57C3BDC13}" destId="{9F9CDD1B-37F7-6946-9125-2553C6335623}" srcOrd="4" destOrd="0" presId="urn:microsoft.com/office/officeart/2005/8/layout/venn3"/>
    <dgm:cxn modelId="{02176C1B-2FA2-1E49-980A-BD34812367F7}" type="presParOf" srcId="{B004A99C-C1C1-C741-BDFD-F8D57C3BDC13}" destId="{F41CE768-8A19-2745-B97A-7DFEF4C235BE}" srcOrd="5" destOrd="0" presId="urn:microsoft.com/office/officeart/2005/8/layout/venn3"/>
    <dgm:cxn modelId="{8E43C9C4-85AA-5E42-B4A8-A4E612C372C4}" type="presParOf" srcId="{B004A99C-C1C1-C741-BDFD-F8D57C3BDC13}" destId="{ED3C6CC9-22B5-4B4E-8895-82F1789F7879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C79D6E-0FCE-A74B-B45E-A7082B764D2C}" type="doc">
      <dgm:prSet loTypeId="urn:microsoft.com/office/officeart/2005/8/layout/target3" loCatId="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48B1607-ECA6-8946-A87A-DF6A7081D83C}">
      <dgm:prSet/>
      <dgm:spPr/>
      <dgm:t>
        <a:bodyPr/>
        <a:lstStyle/>
        <a:p>
          <a:r>
            <a:rPr lang="ru-RU" i="0" dirty="0"/>
            <a:t>Любая финансово-кредитная операция, инвестиционный проект или коммерческое соглашение предполагают наличие ряда условий их выполнения, с которыми согласны участвующие стороны. </a:t>
          </a:r>
          <a:endParaRPr lang="ru-KZ" dirty="0"/>
        </a:p>
      </dgm:t>
    </dgm:pt>
    <dgm:pt modelId="{D16F3D67-E51F-B94D-A75A-678ABB67E573}" type="parTrans" cxnId="{DD1D97C5-250C-4442-8AFC-96735CC117A9}">
      <dgm:prSet/>
      <dgm:spPr/>
      <dgm:t>
        <a:bodyPr/>
        <a:lstStyle/>
        <a:p>
          <a:endParaRPr lang="ru-RU"/>
        </a:p>
      </dgm:t>
    </dgm:pt>
    <dgm:pt modelId="{E87EDC01-AD13-8B4E-AF55-B10AC547743C}" type="sibTrans" cxnId="{DD1D97C5-250C-4442-8AFC-96735CC117A9}">
      <dgm:prSet/>
      <dgm:spPr/>
      <dgm:t>
        <a:bodyPr/>
        <a:lstStyle/>
        <a:p>
          <a:endParaRPr lang="ru-RU"/>
        </a:p>
      </dgm:t>
    </dgm:pt>
    <dgm:pt modelId="{C6B31AFC-120A-B04C-BF32-3A985150DB88}">
      <dgm:prSet/>
      <dgm:spPr/>
      <dgm:t>
        <a:bodyPr/>
        <a:lstStyle/>
        <a:p>
          <a:r>
            <a:rPr lang="ru-RU" i="0" dirty="0"/>
            <a:t>К таким условиям относятся следующие количественные данные: </a:t>
          </a:r>
          <a:r>
            <a:rPr lang="ru-RU" b="1" i="0" dirty="0"/>
            <a:t>денежные суммы, временные параметры, процентные ставки и некоторые другие дополнительные величины.</a:t>
          </a:r>
          <a:endParaRPr lang="ru-KZ" b="1" dirty="0"/>
        </a:p>
      </dgm:t>
    </dgm:pt>
    <dgm:pt modelId="{D3945D3E-D1A1-B249-9C2C-502990B73594}" type="parTrans" cxnId="{3CF3C06A-F155-E847-85D1-D6A0A6D34213}">
      <dgm:prSet/>
      <dgm:spPr/>
      <dgm:t>
        <a:bodyPr/>
        <a:lstStyle/>
        <a:p>
          <a:endParaRPr lang="ru-RU"/>
        </a:p>
      </dgm:t>
    </dgm:pt>
    <dgm:pt modelId="{8F776398-C2A1-8C4A-975A-FF1BDC2D5F8A}" type="sibTrans" cxnId="{3CF3C06A-F155-E847-85D1-D6A0A6D34213}">
      <dgm:prSet/>
      <dgm:spPr/>
      <dgm:t>
        <a:bodyPr/>
        <a:lstStyle/>
        <a:p>
          <a:endParaRPr lang="ru-RU"/>
        </a:p>
      </dgm:t>
    </dgm:pt>
    <dgm:pt modelId="{3F1672AC-3041-844A-86D1-0AFEE8D87A7C}">
      <dgm:prSet/>
      <dgm:spPr/>
      <dgm:t>
        <a:bodyPr/>
        <a:lstStyle/>
        <a:p>
          <a:r>
            <a:rPr lang="ru-RU" i="0"/>
            <a:t>Каждая из перечисленных характеристик может быть представлена самым различным образом. Например, платежи могут быть единовременными (разовыми) или в рассрочку, постоянными или переменными во времени.</a:t>
          </a:r>
          <a:endParaRPr lang="ru-KZ"/>
        </a:p>
      </dgm:t>
    </dgm:pt>
    <dgm:pt modelId="{E885F1C6-8A68-6941-96BC-5BB1CB121BB2}" type="parTrans" cxnId="{8D9E7A49-B2CD-6249-BCB4-08715F333EE0}">
      <dgm:prSet/>
      <dgm:spPr/>
      <dgm:t>
        <a:bodyPr/>
        <a:lstStyle/>
        <a:p>
          <a:endParaRPr lang="ru-RU"/>
        </a:p>
      </dgm:t>
    </dgm:pt>
    <dgm:pt modelId="{7D9FD545-60F2-874B-9504-CECB64C2D52D}" type="sibTrans" cxnId="{8D9E7A49-B2CD-6249-BCB4-08715F333EE0}">
      <dgm:prSet/>
      <dgm:spPr/>
      <dgm:t>
        <a:bodyPr/>
        <a:lstStyle/>
        <a:p>
          <a:endParaRPr lang="ru-RU"/>
        </a:p>
      </dgm:t>
    </dgm:pt>
    <dgm:pt modelId="{DBAC41BE-B27A-0C43-BBA0-9533308F768D}" type="pres">
      <dgm:prSet presAssocID="{3FC79D6E-0FCE-A74B-B45E-A7082B764D2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B1D8EC9-63FB-A644-9197-A952C6C472DD}" type="pres">
      <dgm:prSet presAssocID="{848B1607-ECA6-8946-A87A-DF6A7081D83C}" presName="circle1" presStyleLbl="node1" presStyleIdx="0" presStyleCnt="3"/>
      <dgm:spPr/>
    </dgm:pt>
    <dgm:pt modelId="{0C38C473-7772-D541-9575-25C0731C9EA2}" type="pres">
      <dgm:prSet presAssocID="{848B1607-ECA6-8946-A87A-DF6A7081D83C}" presName="space" presStyleCnt="0"/>
      <dgm:spPr/>
    </dgm:pt>
    <dgm:pt modelId="{6FD5ACF0-9384-CC4D-91E3-41C3267D8023}" type="pres">
      <dgm:prSet presAssocID="{848B1607-ECA6-8946-A87A-DF6A7081D83C}" presName="rect1" presStyleLbl="alignAcc1" presStyleIdx="0" presStyleCnt="3"/>
      <dgm:spPr/>
    </dgm:pt>
    <dgm:pt modelId="{3A8A05CD-20B5-554E-A4FE-18A07B5937DF}" type="pres">
      <dgm:prSet presAssocID="{C6B31AFC-120A-B04C-BF32-3A985150DB88}" presName="vertSpace2" presStyleLbl="node1" presStyleIdx="0" presStyleCnt="3"/>
      <dgm:spPr/>
    </dgm:pt>
    <dgm:pt modelId="{42BA6004-C276-4647-AC76-73BC2D525AEE}" type="pres">
      <dgm:prSet presAssocID="{C6B31AFC-120A-B04C-BF32-3A985150DB88}" presName="circle2" presStyleLbl="node1" presStyleIdx="1" presStyleCnt="3"/>
      <dgm:spPr/>
    </dgm:pt>
    <dgm:pt modelId="{1E039EB4-D32C-FE44-BB1C-A0E97F6C3395}" type="pres">
      <dgm:prSet presAssocID="{C6B31AFC-120A-B04C-BF32-3A985150DB88}" presName="rect2" presStyleLbl="alignAcc1" presStyleIdx="1" presStyleCnt="3"/>
      <dgm:spPr/>
    </dgm:pt>
    <dgm:pt modelId="{FBF20B88-3ABA-5944-8493-19B1EBEBA8AA}" type="pres">
      <dgm:prSet presAssocID="{3F1672AC-3041-844A-86D1-0AFEE8D87A7C}" presName="vertSpace3" presStyleLbl="node1" presStyleIdx="1" presStyleCnt="3"/>
      <dgm:spPr/>
    </dgm:pt>
    <dgm:pt modelId="{E2C06E0F-5B4A-3E4A-9DC8-4D295112EC01}" type="pres">
      <dgm:prSet presAssocID="{3F1672AC-3041-844A-86D1-0AFEE8D87A7C}" presName="circle3" presStyleLbl="node1" presStyleIdx="2" presStyleCnt="3"/>
      <dgm:spPr/>
    </dgm:pt>
    <dgm:pt modelId="{F9361F2B-4C99-6B4A-B643-71874A8FAC72}" type="pres">
      <dgm:prSet presAssocID="{3F1672AC-3041-844A-86D1-0AFEE8D87A7C}" presName="rect3" presStyleLbl="alignAcc1" presStyleIdx="2" presStyleCnt="3"/>
      <dgm:spPr/>
    </dgm:pt>
    <dgm:pt modelId="{0F93EC73-682A-5E45-B806-5812F31298C6}" type="pres">
      <dgm:prSet presAssocID="{848B1607-ECA6-8946-A87A-DF6A7081D83C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A9392F48-C2AF-144A-9E28-AB1A776607CC}" type="pres">
      <dgm:prSet presAssocID="{C6B31AFC-120A-B04C-BF32-3A985150DB88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8F98CC34-C922-A04B-8CDF-0691B20B2A72}" type="pres">
      <dgm:prSet presAssocID="{3F1672AC-3041-844A-86D1-0AFEE8D87A7C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F814DA21-437D-6A4F-B208-8ED5B7E697DC}" type="presOf" srcId="{848B1607-ECA6-8946-A87A-DF6A7081D83C}" destId="{0F93EC73-682A-5E45-B806-5812F31298C6}" srcOrd="1" destOrd="0" presId="urn:microsoft.com/office/officeart/2005/8/layout/target3"/>
    <dgm:cxn modelId="{F636343A-7320-B148-8655-BB962D90DE51}" type="presOf" srcId="{C6B31AFC-120A-B04C-BF32-3A985150DB88}" destId="{1E039EB4-D32C-FE44-BB1C-A0E97F6C3395}" srcOrd="0" destOrd="0" presId="urn:microsoft.com/office/officeart/2005/8/layout/target3"/>
    <dgm:cxn modelId="{8D9E7A49-B2CD-6249-BCB4-08715F333EE0}" srcId="{3FC79D6E-0FCE-A74B-B45E-A7082B764D2C}" destId="{3F1672AC-3041-844A-86D1-0AFEE8D87A7C}" srcOrd="2" destOrd="0" parTransId="{E885F1C6-8A68-6941-96BC-5BB1CB121BB2}" sibTransId="{7D9FD545-60F2-874B-9504-CECB64C2D52D}"/>
    <dgm:cxn modelId="{35720D4A-C2AC-094D-933C-BF259B9F7027}" type="presOf" srcId="{3FC79D6E-0FCE-A74B-B45E-A7082B764D2C}" destId="{DBAC41BE-B27A-0C43-BBA0-9533308F768D}" srcOrd="0" destOrd="0" presId="urn:microsoft.com/office/officeart/2005/8/layout/target3"/>
    <dgm:cxn modelId="{3CF3C06A-F155-E847-85D1-D6A0A6D34213}" srcId="{3FC79D6E-0FCE-A74B-B45E-A7082B764D2C}" destId="{C6B31AFC-120A-B04C-BF32-3A985150DB88}" srcOrd="1" destOrd="0" parTransId="{D3945D3E-D1A1-B249-9C2C-502990B73594}" sibTransId="{8F776398-C2A1-8C4A-975A-FF1BDC2D5F8A}"/>
    <dgm:cxn modelId="{B1B8A77A-FE3C-2D46-BD69-F45A67364B89}" type="presOf" srcId="{3F1672AC-3041-844A-86D1-0AFEE8D87A7C}" destId="{8F98CC34-C922-A04B-8CDF-0691B20B2A72}" srcOrd="1" destOrd="0" presId="urn:microsoft.com/office/officeart/2005/8/layout/target3"/>
    <dgm:cxn modelId="{AB9CAEA2-BB53-7F44-9189-FCCA9D2B0B42}" type="presOf" srcId="{848B1607-ECA6-8946-A87A-DF6A7081D83C}" destId="{6FD5ACF0-9384-CC4D-91E3-41C3267D8023}" srcOrd="0" destOrd="0" presId="urn:microsoft.com/office/officeart/2005/8/layout/target3"/>
    <dgm:cxn modelId="{DD1D97C5-250C-4442-8AFC-96735CC117A9}" srcId="{3FC79D6E-0FCE-A74B-B45E-A7082B764D2C}" destId="{848B1607-ECA6-8946-A87A-DF6A7081D83C}" srcOrd="0" destOrd="0" parTransId="{D16F3D67-E51F-B94D-A75A-678ABB67E573}" sibTransId="{E87EDC01-AD13-8B4E-AF55-B10AC547743C}"/>
    <dgm:cxn modelId="{7267B8E5-BE60-4444-B643-5C7B92D1A48C}" type="presOf" srcId="{3F1672AC-3041-844A-86D1-0AFEE8D87A7C}" destId="{F9361F2B-4C99-6B4A-B643-71874A8FAC72}" srcOrd="0" destOrd="0" presId="urn:microsoft.com/office/officeart/2005/8/layout/target3"/>
    <dgm:cxn modelId="{5590D1E7-6D2F-E343-9F7B-C1EEED47822C}" type="presOf" srcId="{C6B31AFC-120A-B04C-BF32-3A985150DB88}" destId="{A9392F48-C2AF-144A-9E28-AB1A776607CC}" srcOrd="1" destOrd="0" presId="urn:microsoft.com/office/officeart/2005/8/layout/target3"/>
    <dgm:cxn modelId="{E5F76C32-56FA-204E-B858-D541BC131BE8}" type="presParOf" srcId="{DBAC41BE-B27A-0C43-BBA0-9533308F768D}" destId="{5B1D8EC9-63FB-A644-9197-A952C6C472DD}" srcOrd="0" destOrd="0" presId="urn:microsoft.com/office/officeart/2005/8/layout/target3"/>
    <dgm:cxn modelId="{EE88B2D1-AEA3-8C47-A9D1-F4D797801358}" type="presParOf" srcId="{DBAC41BE-B27A-0C43-BBA0-9533308F768D}" destId="{0C38C473-7772-D541-9575-25C0731C9EA2}" srcOrd="1" destOrd="0" presId="urn:microsoft.com/office/officeart/2005/8/layout/target3"/>
    <dgm:cxn modelId="{49D44AC7-19EC-5741-8CF3-19C91426EA0D}" type="presParOf" srcId="{DBAC41BE-B27A-0C43-BBA0-9533308F768D}" destId="{6FD5ACF0-9384-CC4D-91E3-41C3267D8023}" srcOrd="2" destOrd="0" presId="urn:microsoft.com/office/officeart/2005/8/layout/target3"/>
    <dgm:cxn modelId="{55A36401-5DE8-054B-A8FD-FF6A85E6C04E}" type="presParOf" srcId="{DBAC41BE-B27A-0C43-BBA0-9533308F768D}" destId="{3A8A05CD-20B5-554E-A4FE-18A07B5937DF}" srcOrd="3" destOrd="0" presId="urn:microsoft.com/office/officeart/2005/8/layout/target3"/>
    <dgm:cxn modelId="{93053940-7B33-F745-9F9B-9B9E700FBC34}" type="presParOf" srcId="{DBAC41BE-B27A-0C43-BBA0-9533308F768D}" destId="{42BA6004-C276-4647-AC76-73BC2D525AEE}" srcOrd="4" destOrd="0" presId="urn:microsoft.com/office/officeart/2005/8/layout/target3"/>
    <dgm:cxn modelId="{8AE0060F-E05F-B94C-92E4-D9EFA0C8A47C}" type="presParOf" srcId="{DBAC41BE-B27A-0C43-BBA0-9533308F768D}" destId="{1E039EB4-D32C-FE44-BB1C-A0E97F6C3395}" srcOrd="5" destOrd="0" presId="urn:microsoft.com/office/officeart/2005/8/layout/target3"/>
    <dgm:cxn modelId="{E107EB1E-9213-3E4B-9113-377402DD4EAD}" type="presParOf" srcId="{DBAC41BE-B27A-0C43-BBA0-9533308F768D}" destId="{FBF20B88-3ABA-5944-8493-19B1EBEBA8AA}" srcOrd="6" destOrd="0" presId="urn:microsoft.com/office/officeart/2005/8/layout/target3"/>
    <dgm:cxn modelId="{1F2F77DE-872B-B349-8157-EABAE49653B8}" type="presParOf" srcId="{DBAC41BE-B27A-0C43-BBA0-9533308F768D}" destId="{E2C06E0F-5B4A-3E4A-9DC8-4D295112EC01}" srcOrd="7" destOrd="0" presId="urn:microsoft.com/office/officeart/2005/8/layout/target3"/>
    <dgm:cxn modelId="{41A2AE52-3EDC-B543-96CA-FA55FA1BBB9E}" type="presParOf" srcId="{DBAC41BE-B27A-0C43-BBA0-9533308F768D}" destId="{F9361F2B-4C99-6B4A-B643-71874A8FAC72}" srcOrd="8" destOrd="0" presId="urn:microsoft.com/office/officeart/2005/8/layout/target3"/>
    <dgm:cxn modelId="{04AA0EC6-8415-B340-8709-2A0CA9E17B26}" type="presParOf" srcId="{DBAC41BE-B27A-0C43-BBA0-9533308F768D}" destId="{0F93EC73-682A-5E45-B806-5812F31298C6}" srcOrd="9" destOrd="0" presId="urn:microsoft.com/office/officeart/2005/8/layout/target3"/>
    <dgm:cxn modelId="{BE4A085F-C71E-5144-87DA-8CA0F008C151}" type="presParOf" srcId="{DBAC41BE-B27A-0C43-BBA0-9533308F768D}" destId="{A9392F48-C2AF-144A-9E28-AB1A776607CC}" srcOrd="10" destOrd="0" presId="urn:microsoft.com/office/officeart/2005/8/layout/target3"/>
    <dgm:cxn modelId="{A05BAF71-AF3A-A341-9594-77B41D024E5F}" type="presParOf" srcId="{DBAC41BE-B27A-0C43-BBA0-9533308F768D}" destId="{8F98CC34-C922-A04B-8CDF-0691B20B2A7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45D95B-F1C4-C24A-A373-D4A5CF55B828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D5A662-1735-BF42-BAFD-78A0D37964A7}">
      <dgm:prSet custT="1"/>
      <dgm:spPr/>
      <dgm:t>
        <a:bodyPr/>
        <a:lstStyle/>
        <a:p>
          <a:r>
            <a:rPr lang="ru-RU" sz="1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Существует более десятка видов процентных ставок и методов начисления процентов. Время устанавливается в виде фиксированных сроков платежей, интервалов поступлений доходов, моментов погашения задолженности и т.д. </a:t>
          </a:r>
          <a:endParaRPr lang="ru-KZ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6D86E1-1F83-434A-BD80-7DF223AEC48A}" type="parTrans" cxnId="{8C14EC85-D108-7F42-8190-95F35ADC8AEB}">
      <dgm:prSet/>
      <dgm:spPr/>
      <dgm:t>
        <a:bodyPr/>
        <a:lstStyle/>
        <a:p>
          <a:endParaRPr lang="ru-RU"/>
        </a:p>
      </dgm:t>
    </dgm:pt>
    <dgm:pt modelId="{300A7F61-1C6D-9A4E-A7F9-8F0104C9912B}" type="sibTrans" cxnId="{8C14EC85-D108-7F42-8190-95F35ADC8AEB}">
      <dgm:prSet/>
      <dgm:spPr/>
      <dgm:t>
        <a:bodyPr/>
        <a:lstStyle/>
        <a:p>
          <a:endParaRPr lang="ru-RU"/>
        </a:p>
      </dgm:t>
    </dgm:pt>
    <dgm:pt modelId="{A02AFD27-7372-734E-946A-87197F7F98B0}">
      <dgm:prSet custT="1"/>
      <dgm:spPr/>
      <dgm:t>
        <a:bodyPr/>
        <a:lstStyle/>
        <a:p>
          <a:r>
            <a:rPr lang="ru-RU" sz="1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В рамках одной финансовой операции перечисленные показатели образуют некоторую взаимоувязанную систему, подчиненную соответствующей логике. </a:t>
          </a:r>
          <a:endParaRPr lang="ru-KZ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23E115-E213-B741-BE29-35B04126DD26}" type="parTrans" cxnId="{1FE4B26B-FFD1-4C49-8415-8A84419379D2}">
      <dgm:prSet/>
      <dgm:spPr/>
      <dgm:t>
        <a:bodyPr/>
        <a:lstStyle/>
        <a:p>
          <a:endParaRPr lang="ru-RU"/>
        </a:p>
      </dgm:t>
    </dgm:pt>
    <dgm:pt modelId="{4D9A100B-06CE-CE49-9292-1E7831754E47}" type="sibTrans" cxnId="{1FE4B26B-FFD1-4C49-8415-8A84419379D2}">
      <dgm:prSet/>
      <dgm:spPr/>
      <dgm:t>
        <a:bodyPr/>
        <a:lstStyle/>
        <a:p>
          <a:endParaRPr lang="ru-RU"/>
        </a:p>
      </dgm:t>
    </dgm:pt>
    <dgm:pt modelId="{66A26A22-1487-B340-8CE1-D5E3330C4D8F}">
      <dgm:prSet custT="1"/>
      <dgm:spPr/>
      <dgm:t>
        <a:bodyPr/>
        <a:lstStyle/>
        <a:p>
          <a:r>
            <a:rPr lang="ru-RU" sz="1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В связи со множественностью параметров такой системы конечные конкретные результаты (кроме элементарных ситуаций) часто неочевидны. </a:t>
          </a:r>
          <a:endParaRPr lang="ru-KZ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57D751-1B73-DC40-B8A4-2AE31ABB74EC}" type="parTrans" cxnId="{7AE6D986-F7E1-A746-B5DD-F3CC1C7FD6B1}">
      <dgm:prSet/>
      <dgm:spPr/>
      <dgm:t>
        <a:bodyPr/>
        <a:lstStyle/>
        <a:p>
          <a:endParaRPr lang="ru-RU"/>
        </a:p>
      </dgm:t>
    </dgm:pt>
    <dgm:pt modelId="{642A752E-A222-C848-A8DF-FDEE2F37D0BF}" type="sibTrans" cxnId="{7AE6D986-F7E1-A746-B5DD-F3CC1C7FD6B1}">
      <dgm:prSet/>
      <dgm:spPr/>
      <dgm:t>
        <a:bodyPr/>
        <a:lstStyle/>
        <a:p>
          <a:endParaRPr lang="ru-RU"/>
        </a:p>
      </dgm:t>
    </dgm:pt>
    <dgm:pt modelId="{5E884670-4894-C846-B8C0-648210DFF4BA}">
      <dgm:prSet/>
      <dgm:spPr/>
    </dgm:pt>
    <dgm:pt modelId="{1A35D0E6-E23C-7A45-8B5E-7233CD2E68A4}" type="parTrans" cxnId="{518EDC7F-58C2-D542-8A8D-D2DB0B555482}">
      <dgm:prSet/>
      <dgm:spPr/>
      <dgm:t>
        <a:bodyPr/>
        <a:lstStyle/>
        <a:p>
          <a:endParaRPr lang="ru-RU"/>
        </a:p>
      </dgm:t>
    </dgm:pt>
    <dgm:pt modelId="{D7F6DC08-3809-C440-B715-CA411CA81800}" type="sibTrans" cxnId="{518EDC7F-58C2-D542-8A8D-D2DB0B555482}">
      <dgm:prSet/>
      <dgm:spPr/>
      <dgm:t>
        <a:bodyPr/>
        <a:lstStyle/>
        <a:p>
          <a:endParaRPr lang="ru-RU"/>
        </a:p>
      </dgm:t>
    </dgm:pt>
    <dgm:pt modelId="{15D37622-912D-8D43-BDE8-8D3E7192AAF9}" type="pres">
      <dgm:prSet presAssocID="{D945D95B-F1C4-C24A-A373-D4A5CF55B82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D0169CB-01A5-2F47-BA82-F0A8415738F2}" type="pres">
      <dgm:prSet presAssocID="{09D5A662-1735-BF42-BAFD-78A0D37964A7}" presName="gear1" presStyleLbl="node1" presStyleIdx="0" presStyleCnt="3" custScaleX="120340" custScaleY="117572">
        <dgm:presLayoutVars>
          <dgm:chMax val="1"/>
          <dgm:bulletEnabled val="1"/>
        </dgm:presLayoutVars>
      </dgm:prSet>
      <dgm:spPr/>
    </dgm:pt>
    <dgm:pt modelId="{8BAA797C-530C-8D49-90E4-9F6FFD35DC8E}" type="pres">
      <dgm:prSet presAssocID="{09D5A662-1735-BF42-BAFD-78A0D37964A7}" presName="gear1srcNode" presStyleLbl="node1" presStyleIdx="0" presStyleCnt="3"/>
      <dgm:spPr/>
    </dgm:pt>
    <dgm:pt modelId="{0B5195E0-B78C-E448-9DC6-D60144214DF7}" type="pres">
      <dgm:prSet presAssocID="{09D5A662-1735-BF42-BAFD-78A0D37964A7}" presName="gear1dstNode" presStyleLbl="node1" presStyleIdx="0" presStyleCnt="3"/>
      <dgm:spPr/>
    </dgm:pt>
    <dgm:pt modelId="{E46E78B0-2D4C-D240-B4C2-E7D37F32111C}" type="pres">
      <dgm:prSet presAssocID="{A02AFD27-7372-734E-946A-87197F7F98B0}" presName="gear2" presStyleLbl="node1" presStyleIdx="1" presStyleCnt="3" custScaleX="155654" custScaleY="134493" custLinFactNeighborX="-28335" custLinFactNeighborY="27102">
        <dgm:presLayoutVars>
          <dgm:chMax val="1"/>
          <dgm:bulletEnabled val="1"/>
        </dgm:presLayoutVars>
      </dgm:prSet>
      <dgm:spPr/>
    </dgm:pt>
    <dgm:pt modelId="{C98143A5-2A2B-F142-8EBC-DE0748681506}" type="pres">
      <dgm:prSet presAssocID="{A02AFD27-7372-734E-946A-87197F7F98B0}" presName="gear2srcNode" presStyleLbl="node1" presStyleIdx="1" presStyleCnt="3"/>
      <dgm:spPr/>
    </dgm:pt>
    <dgm:pt modelId="{F74760FE-4000-5940-9AB3-1CC8649DAEDA}" type="pres">
      <dgm:prSet presAssocID="{A02AFD27-7372-734E-946A-87197F7F98B0}" presName="gear2dstNode" presStyleLbl="node1" presStyleIdx="1" presStyleCnt="3"/>
      <dgm:spPr/>
    </dgm:pt>
    <dgm:pt modelId="{9C303867-EB3F-7541-9ACC-6DEE736B7DD5}" type="pres">
      <dgm:prSet presAssocID="{66A26A22-1487-B340-8CE1-D5E3330C4D8F}" presName="gear3" presStyleLbl="node1" presStyleIdx="2" presStyleCnt="3" custScaleX="155935" custScaleY="136106"/>
      <dgm:spPr/>
    </dgm:pt>
    <dgm:pt modelId="{11999C25-7DAC-8941-A5A9-8297E8F3E4B1}" type="pres">
      <dgm:prSet presAssocID="{66A26A22-1487-B340-8CE1-D5E3330C4D8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312B304B-14DD-794E-BAB5-A8DB52AA054F}" type="pres">
      <dgm:prSet presAssocID="{66A26A22-1487-B340-8CE1-D5E3330C4D8F}" presName="gear3srcNode" presStyleLbl="node1" presStyleIdx="2" presStyleCnt="3"/>
      <dgm:spPr/>
    </dgm:pt>
    <dgm:pt modelId="{24FB31B0-8109-B347-8888-B690462888E1}" type="pres">
      <dgm:prSet presAssocID="{66A26A22-1487-B340-8CE1-D5E3330C4D8F}" presName="gear3dstNode" presStyleLbl="node1" presStyleIdx="2" presStyleCnt="3"/>
      <dgm:spPr/>
    </dgm:pt>
    <dgm:pt modelId="{9FFDA155-663C-284A-A087-D0AA49714228}" type="pres">
      <dgm:prSet presAssocID="{300A7F61-1C6D-9A4E-A7F9-8F0104C9912B}" presName="connector1" presStyleLbl="sibTrans2D1" presStyleIdx="0" presStyleCnt="3" custScaleX="105192" custScaleY="98834" custLinFactNeighborX="6650" custLinFactNeighborY="-1050"/>
      <dgm:spPr/>
    </dgm:pt>
    <dgm:pt modelId="{61B350FC-3FE0-9041-ADB6-65E0D353F9CF}" type="pres">
      <dgm:prSet presAssocID="{4D9A100B-06CE-CE49-9292-1E7831754E47}" presName="connector2" presStyleLbl="sibTrans2D1" presStyleIdx="1" presStyleCnt="3" custLinFactNeighborX="-8347" custLinFactNeighborY="-11561"/>
      <dgm:spPr/>
    </dgm:pt>
    <dgm:pt modelId="{5F8D859B-C688-4444-AD44-FD112F4D3091}" type="pres">
      <dgm:prSet presAssocID="{642A752E-A222-C848-A8DF-FDEE2F37D0BF}" presName="connector3" presStyleLbl="sibTrans2D1" presStyleIdx="2" presStyleCnt="3" custLinFactNeighborX="-22785" custLinFactNeighborY="-2373"/>
      <dgm:spPr/>
    </dgm:pt>
  </dgm:ptLst>
  <dgm:cxnLst>
    <dgm:cxn modelId="{6CDD7104-7DB1-7C4F-AF01-3CDD681ABD65}" type="presOf" srcId="{09D5A662-1735-BF42-BAFD-78A0D37964A7}" destId="{7D0169CB-01A5-2F47-BA82-F0A8415738F2}" srcOrd="0" destOrd="0" presId="urn:microsoft.com/office/officeart/2005/8/layout/gear1"/>
    <dgm:cxn modelId="{BEFC5708-BEDD-0243-886F-C47FE902FD36}" type="presOf" srcId="{09D5A662-1735-BF42-BAFD-78A0D37964A7}" destId="{8BAA797C-530C-8D49-90E4-9F6FFD35DC8E}" srcOrd="1" destOrd="0" presId="urn:microsoft.com/office/officeart/2005/8/layout/gear1"/>
    <dgm:cxn modelId="{DAF52812-A31C-4E4B-9BCD-710812B38B98}" type="presOf" srcId="{09D5A662-1735-BF42-BAFD-78A0D37964A7}" destId="{0B5195E0-B78C-E448-9DC6-D60144214DF7}" srcOrd="2" destOrd="0" presId="urn:microsoft.com/office/officeart/2005/8/layout/gear1"/>
    <dgm:cxn modelId="{7DE6BD13-2B37-9B47-8BD2-CC539C4E5402}" type="presOf" srcId="{300A7F61-1C6D-9A4E-A7F9-8F0104C9912B}" destId="{9FFDA155-663C-284A-A087-D0AA49714228}" srcOrd="0" destOrd="0" presId="urn:microsoft.com/office/officeart/2005/8/layout/gear1"/>
    <dgm:cxn modelId="{7572781C-23DD-D74C-8E31-BCDD51FBD0EF}" type="presOf" srcId="{642A752E-A222-C848-A8DF-FDEE2F37D0BF}" destId="{5F8D859B-C688-4444-AD44-FD112F4D3091}" srcOrd="0" destOrd="0" presId="urn:microsoft.com/office/officeart/2005/8/layout/gear1"/>
    <dgm:cxn modelId="{5C56F730-5F07-1347-94E2-2FF1B1D4AF97}" type="presOf" srcId="{66A26A22-1487-B340-8CE1-D5E3330C4D8F}" destId="{11999C25-7DAC-8941-A5A9-8297E8F3E4B1}" srcOrd="1" destOrd="0" presId="urn:microsoft.com/office/officeart/2005/8/layout/gear1"/>
    <dgm:cxn modelId="{609E9850-88CD-E149-BADE-74996352E1AD}" type="presOf" srcId="{A02AFD27-7372-734E-946A-87197F7F98B0}" destId="{C98143A5-2A2B-F142-8EBC-DE0748681506}" srcOrd="1" destOrd="0" presId="urn:microsoft.com/office/officeart/2005/8/layout/gear1"/>
    <dgm:cxn modelId="{70F0A563-9A52-5B49-9FB4-F4AD65E5BCD1}" type="presOf" srcId="{4D9A100B-06CE-CE49-9292-1E7831754E47}" destId="{61B350FC-3FE0-9041-ADB6-65E0D353F9CF}" srcOrd="0" destOrd="0" presId="urn:microsoft.com/office/officeart/2005/8/layout/gear1"/>
    <dgm:cxn modelId="{152B4966-46E0-074F-BA4F-431A48A3D3FA}" type="presOf" srcId="{A02AFD27-7372-734E-946A-87197F7F98B0}" destId="{F74760FE-4000-5940-9AB3-1CC8649DAEDA}" srcOrd="2" destOrd="0" presId="urn:microsoft.com/office/officeart/2005/8/layout/gear1"/>
    <dgm:cxn modelId="{1FE4B26B-FFD1-4C49-8415-8A84419379D2}" srcId="{D945D95B-F1C4-C24A-A373-D4A5CF55B828}" destId="{A02AFD27-7372-734E-946A-87197F7F98B0}" srcOrd="1" destOrd="0" parTransId="{E223E115-E213-B741-BE29-35B04126DD26}" sibTransId="{4D9A100B-06CE-CE49-9292-1E7831754E47}"/>
    <dgm:cxn modelId="{07F7E66D-71AE-BC46-BB84-67435BCC61CD}" type="presOf" srcId="{66A26A22-1487-B340-8CE1-D5E3330C4D8F}" destId="{9C303867-EB3F-7541-9ACC-6DEE736B7DD5}" srcOrd="0" destOrd="0" presId="urn:microsoft.com/office/officeart/2005/8/layout/gear1"/>
    <dgm:cxn modelId="{518EDC7F-58C2-D542-8A8D-D2DB0B555482}" srcId="{D945D95B-F1C4-C24A-A373-D4A5CF55B828}" destId="{5E884670-4894-C846-B8C0-648210DFF4BA}" srcOrd="3" destOrd="0" parTransId="{1A35D0E6-E23C-7A45-8B5E-7233CD2E68A4}" sibTransId="{D7F6DC08-3809-C440-B715-CA411CA81800}"/>
    <dgm:cxn modelId="{8C14EC85-D108-7F42-8190-95F35ADC8AEB}" srcId="{D945D95B-F1C4-C24A-A373-D4A5CF55B828}" destId="{09D5A662-1735-BF42-BAFD-78A0D37964A7}" srcOrd="0" destOrd="0" parTransId="{676D86E1-1F83-434A-BD80-7DF223AEC48A}" sibTransId="{300A7F61-1C6D-9A4E-A7F9-8F0104C9912B}"/>
    <dgm:cxn modelId="{7AE6D986-F7E1-A746-B5DD-F3CC1C7FD6B1}" srcId="{D945D95B-F1C4-C24A-A373-D4A5CF55B828}" destId="{66A26A22-1487-B340-8CE1-D5E3330C4D8F}" srcOrd="2" destOrd="0" parTransId="{6157D751-1B73-DC40-B8A4-2AE31ABB74EC}" sibTransId="{642A752E-A222-C848-A8DF-FDEE2F37D0BF}"/>
    <dgm:cxn modelId="{1C67EC99-C71B-6946-8BA8-0F5F8420F8CB}" type="presOf" srcId="{D945D95B-F1C4-C24A-A373-D4A5CF55B828}" destId="{15D37622-912D-8D43-BDE8-8D3E7192AAF9}" srcOrd="0" destOrd="0" presId="urn:microsoft.com/office/officeart/2005/8/layout/gear1"/>
    <dgm:cxn modelId="{EF9F23A1-2E3D-9348-B737-2F61CF817A44}" type="presOf" srcId="{A02AFD27-7372-734E-946A-87197F7F98B0}" destId="{E46E78B0-2D4C-D240-B4C2-E7D37F32111C}" srcOrd="0" destOrd="0" presId="urn:microsoft.com/office/officeart/2005/8/layout/gear1"/>
    <dgm:cxn modelId="{8A8C5BC8-165C-A349-889E-94F432605D90}" type="presOf" srcId="{66A26A22-1487-B340-8CE1-D5E3330C4D8F}" destId="{312B304B-14DD-794E-BAB5-A8DB52AA054F}" srcOrd="2" destOrd="0" presId="urn:microsoft.com/office/officeart/2005/8/layout/gear1"/>
    <dgm:cxn modelId="{64CA34E8-7286-E546-9B17-3A936A2AE202}" type="presOf" srcId="{66A26A22-1487-B340-8CE1-D5E3330C4D8F}" destId="{24FB31B0-8109-B347-8888-B690462888E1}" srcOrd="3" destOrd="0" presId="urn:microsoft.com/office/officeart/2005/8/layout/gear1"/>
    <dgm:cxn modelId="{3071DF69-686E-2446-8288-0F4860D1118C}" type="presParOf" srcId="{15D37622-912D-8D43-BDE8-8D3E7192AAF9}" destId="{7D0169CB-01A5-2F47-BA82-F0A8415738F2}" srcOrd="0" destOrd="0" presId="urn:microsoft.com/office/officeart/2005/8/layout/gear1"/>
    <dgm:cxn modelId="{952CDE5F-3B3B-D642-AE0A-0873C109CA84}" type="presParOf" srcId="{15D37622-912D-8D43-BDE8-8D3E7192AAF9}" destId="{8BAA797C-530C-8D49-90E4-9F6FFD35DC8E}" srcOrd="1" destOrd="0" presId="urn:microsoft.com/office/officeart/2005/8/layout/gear1"/>
    <dgm:cxn modelId="{1B122FDB-F467-6744-8804-204F55C4D63C}" type="presParOf" srcId="{15D37622-912D-8D43-BDE8-8D3E7192AAF9}" destId="{0B5195E0-B78C-E448-9DC6-D60144214DF7}" srcOrd="2" destOrd="0" presId="urn:microsoft.com/office/officeart/2005/8/layout/gear1"/>
    <dgm:cxn modelId="{A8D39215-A93C-1545-B97D-EF1078012C3E}" type="presParOf" srcId="{15D37622-912D-8D43-BDE8-8D3E7192AAF9}" destId="{E46E78B0-2D4C-D240-B4C2-E7D37F32111C}" srcOrd="3" destOrd="0" presId="urn:microsoft.com/office/officeart/2005/8/layout/gear1"/>
    <dgm:cxn modelId="{82083A28-E585-6F46-8F13-D707971D8CC6}" type="presParOf" srcId="{15D37622-912D-8D43-BDE8-8D3E7192AAF9}" destId="{C98143A5-2A2B-F142-8EBC-DE0748681506}" srcOrd="4" destOrd="0" presId="urn:microsoft.com/office/officeart/2005/8/layout/gear1"/>
    <dgm:cxn modelId="{92DCA8DA-7D35-984C-BBA3-044E5849413A}" type="presParOf" srcId="{15D37622-912D-8D43-BDE8-8D3E7192AAF9}" destId="{F74760FE-4000-5940-9AB3-1CC8649DAEDA}" srcOrd="5" destOrd="0" presId="urn:microsoft.com/office/officeart/2005/8/layout/gear1"/>
    <dgm:cxn modelId="{8A867BD6-1C55-A249-8A6D-9EAF1D0307A6}" type="presParOf" srcId="{15D37622-912D-8D43-BDE8-8D3E7192AAF9}" destId="{9C303867-EB3F-7541-9ACC-6DEE736B7DD5}" srcOrd="6" destOrd="0" presId="urn:microsoft.com/office/officeart/2005/8/layout/gear1"/>
    <dgm:cxn modelId="{277B5E1A-83AC-A840-A8AB-05E729F86E31}" type="presParOf" srcId="{15D37622-912D-8D43-BDE8-8D3E7192AAF9}" destId="{11999C25-7DAC-8941-A5A9-8297E8F3E4B1}" srcOrd="7" destOrd="0" presId="urn:microsoft.com/office/officeart/2005/8/layout/gear1"/>
    <dgm:cxn modelId="{69CDB9C1-55CD-FC43-BA1D-915477FCBB10}" type="presParOf" srcId="{15D37622-912D-8D43-BDE8-8D3E7192AAF9}" destId="{312B304B-14DD-794E-BAB5-A8DB52AA054F}" srcOrd="8" destOrd="0" presId="urn:microsoft.com/office/officeart/2005/8/layout/gear1"/>
    <dgm:cxn modelId="{F5F2719E-1A88-4444-A73D-ACE3A13E3E8B}" type="presParOf" srcId="{15D37622-912D-8D43-BDE8-8D3E7192AAF9}" destId="{24FB31B0-8109-B347-8888-B690462888E1}" srcOrd="9" destOrd="0" presId="urn:microsoft.com/office/officeart/2005/8/layout/gear1"/>
    <dgm:cxn modelId="{CC643C76-F929-E64D-BA3A-9974F4FA119E}" type="presParOf" srcId="{15D37622-912D-8D43-BDE8-8D3E7192AAF9}" destId="{9FFDA155-663C-284A-A087-D0AA49714228}" srcOrd="10" destOrd="0" presId="urn:microsoft.com/office/officeart/2005/8/layout/gear1"/>
    <dgm:cxn modelId="{23AC5E1A-C5F5-3D40-9057-7C1B2F0A8E39}" type="presParOf" srcId="{15D37622-912D-8D43-BDE8-8D3E7192AAF9}" destId="{61B350FC-3FE0-9041-ADB6-65E0D353F9CF}" srcOrd="11" destOrd="0" presId="urn:microsoft.com/office/officeart/2005/8/layout/gear1"/>
    <dgm:cxn modelId="{27D70F9A-3C20-C141-B64C-9B36B87C5ABF}" type="presParOf" srcId="{15D37622-912D-8D43-BDE8-8D3E7192AAF9}" destId="{5F8D859B-C688-4444-AD44-FD112F4D309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150689-7C32-2C4B-AFF8-28F7CDF68107}" type="doc">
      <dgm:prSet loTypeId="urn:microsoft.com/office/officeart/2005/8/layout/hList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3A23BA-F2EE-8A4B-A828-DAC8A17B669D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0" i="0" dirty="0"/>
            <a:t>Количественный  финансовый анализ предназначен для  решения разнообразных задач. </a:t>
          </a:r>
          <a:endParaRPr lang="ru-KZ" sz="1600" dirty="0"/>
        </a:p>
      </dgm:t>
    </dgm:pt>
    <dgm:pt modelId="{47872CDF-8731-CC43-AAE8-5559242052F6}" type="parTrans" cxnId="{4DBDDA39-CB1E-894A-B841-842BEDBB6989}">
      <dgm:prSet/>
      <dgm:spPr/>
      <dgm:t>
        <a:bodyPr/>
        <a:lstStyle/>
        <a:p>
          <a:endParaRPr lang="ru-RU"/>
        </a:p>
      </dgm:t>
    </dgm:pt>
    <dgm:pt modelId="{8067381D-7F97-B542-81A6-E434DA9DE0E8}" type="sibTrans" cxnId="{4DBDDA39-CB1E-894A-B841-842BEDBB6989}">
      <dgm:prSet/>
      <dgm:spPr/>
      <dgm:t>
        <a:bodyPr/>
        <a:lstStyle/>
        <a:p>
          <a:endParaRPr lang="ru-RU"/>
        </a:p>
      </dgm:t>
    </dgm:pt>
    <dgm:pt modelId="{BC3AB562-2172-A34B-8CED-29E3633B896A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0" i="0" dirty="0"/>
            <a:t>Эти задачи можно разделить на две большие группы: традиционные или "классические", и новые, нетрадиционные, постановка и интенсивная разработка которых наблюдается в последние два—три десятилетия. </a:t>
          </a:r>
          <a:endParaRPr lang="ru-KZ" sz="1600" dirty="0"/>
        </a:p>
      </dgm:t>
    </dgm:pt>
    <dgm:pt modelId="{21ABC359-CA43-5B41-8C3A-8ADC6456E6BC}" type="parTrans" cxnId="{C4B71673-77DD-8947-8FE9-C9FAA0A74B70}">
      <dgm:prSet/>
      <dgm:spPr/>
      <dgm:t>
        <a:bodyPr/>
        <a:lstStyle/>
        <a:p>
          <a:endParaRPr lang="ru-RU"/>
        </a:p>
      </dgm:t>
    </dgm:pt>
    <dgm:pt modelId="{F6305B0C-EEC6-E147-BC49-D872597E5143}" type="sibTrans" cxnId="{C4B71673-77DD-8947-8FE9-C9FAA0A74B70}">
      <dgm:prSet/>
      <dgm:spPr/>
      <dgm:t>
        <a:bodyPr/>
        <a:lstStyle/>
        <a:p>
          <a:endParaRPr lang="ru-RU"/>
        </a:p>
      </dgm:t>
    </dgm:pt>
    <dgm:pt modelId="{B6BCC2B6-B31E-AB43-AC64-FAFC4433C43E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0" i="0" dirty="0"/>
            <a:t>Разумеется, такое деление условно. То, что было новым словом, скажем, еще десять лет назад, часто оказывается рутинным сегодня и должно рассматриваться в Финансовой математике.</a:t>
          </a:r>
          <a:endParaRPr lang="ru-KZ" sz="1600" dirty="0"/>
        </a:p>
      </dgm:t>
    </dgm:pt>
    <dgm:pt modelId="{6E53ABCE-1115-B94E-9558-CAE7A0274C42}" type="parTrans" cxnId="{0C1FF037-09DF-4943-8DFB-FE7BB49DB036}">
      <dgm:prSet/>
      <dgm:spPr/>
      <dgm:t>
        <a:bodyPr/>
        <a:lstStyle/>
        <a:p>
          <a:endParaRPr lang="ru-RU"/>
        </a:p>
      </dgm:t>
    </dgm:pt>
    <dgm:pt modelId="{DE686A36-B659-F04E-9493-219CEA816148}" type="sibTrans" cxnId="{0C1FF037-09DF-4943-8DFB-FE7BB49DB036}">
      <dgm:prSet/>
      <dgm:spPr/>
      <dgm:t>
        <a:bodyPr/>
        <a:lstStyle/>
        <a:p>
          <a:endParaRPr lang="ru-RU"/>
        </a:p>
      </dgm:t>
    </dgm:pt>
    <dgm:pt modelId="{C699ED91-7D07-5549-A08A-B663AF06F0C8}" type="pres">
      <dgm:prSet presAssocID="{01150689-7C32-2C4B-AFF8-28F7CDF68107}" presName="Name0" presStyleCnt="0">
        <dgm:presLayoutVars>
          <dgm:dir/>
          <dgm:resizeHandles val="exact"/>
        </dgm:presLayoutVars>
      </dgm:prSet>
      <dgm:spPr/>
    </dgm:pt>
    <dgm:pt modelId="{0532F69A-AB26-6743-BAEE-D993F1E1DF61}" type="pres">
      <dgm:prSet presAssocID="{CD3A23BA-F2EE-8A4B-A828-DAC8A17B669D}" presName="node" presStyleLbl="node1" presStyleIdx="0" presStyleCnt="3">
        <dgm:presLayoutVars>
          <dgm:bulletEnabled val="1"/>
        </dgm:presLayoutVars>
      </dgm:prSet>
      <dgm:spPr/>
    </dgm:pt>
    <dgm:pt modelId="{9FA7693B-23D7-5A4D-9713-39A2DBA25BD7}" type="pres">
      <dgm:prSet presAssocID="{8067381D-7F97-B542-81A6-E434DA9DE0E8}" presName="sibTrans" presStyleCnt="0"/>
      <dgm:spPr/>
    </dgm:pt>
    <dgm:pt modelId="{B8B5A2E9-5665-0C47-BF96-2FDDAEAA8D52}" type="pres">
      <dgm:prSet presAssocID="{BC3AB562-2172-A34B-8CED-29E3633B896A}" presName="node" presStyleLbl="node1" presStyleIdx="1" presStyleCnt="3">
        <dgm:presLayoutVars>
          <dgm:bulletEnabled val="1"/>
        </dgm:presLayoutVars>
      </dgm:prSet>
      <dgm:spPr/>
    </dgm:pt>
    <dgm:pt modelId="{2D327C97-1298-BC44-8D7B-5698F2A86C6C}" type="pres">
      <dgm:prSet presAssocID="{F6305B0C-EEC6-E147-BC49-D872597E5143}" presName="sibTrans" presStyleCnt="0"/>
      <dgm:spPr/>
    </dgm:pt>
    <dgm:pt modelId="{EAD7571B-5CD0-DC49-8D07-21B7FBDDCDE8}" type="pres">
      <dgm:prSet presAssocID="{B6BCC2B6-B31E-AB43-AC64-FAFC4433C43E}" presName="node" presStyleLbl="node1" presStyleIdx="2" presStyleCnt="3">
        <dgm:presLayoutVars>
          <dgm:bulletEnabled val="1"/>
        </dgm:presLayoutVars>
      </dgm:prSet>
      <dgm:spPr/>
    </dgm:pt>
  </dgm:ptLst>
  <dgm:cxnLst>
    <dgm:cxn modelId="{622B7224-4F68-3048-850D-51ABB424B88F}" type="presOf" srcId="{CD3A23BA-F2EE-8A4B-A828-DAC8A17B669D}" destId="{0532F69A-AB26-6743-BAEE-D993F1E1DF61}" srcOrd="0" destOrd="0" presId="urn:microsoft.com/office/officeart/2005/8/layout/hList6"/>
    <dgm:cxn modelId="{0C1FF037-09DF-4943-8DFB-FE7BB49DB036}" srcId="{01150689-7C32-2C4B-AFF8-28F7CDF68107}" destId="{B6BCC2B6-B31E-AB43-AC64-FAFC4433C43E}" srcOrd="2" destOrd="0" parTransId="{6E53ABCE-1115-B94E-9558-CAE7A0274C42}" sibTransId="{DE686A36-B659-F04E-9493-219CEA816148}"/>
    <dgm:cxn modelId="{4DBDDA39-CB1E-894A-B841-842BEDBB6989}" srcId="{01150689-7C32-2C4B-AFF8-28F7CDF68107}" destId="{CD3A23BA-F2EE-8A4B-A828-DAC8A17B669D}" srcOrd="0" destOrd="0" parTransId="{47872CDF-8731-CC43-AAE8-5559242052F6}" sibTransId="{8067381D-7F97-B542-81A6-E434DA9DE0E8}"/>
    <dgm:cxn modelId="{C4B71673-77DD-8947-8FE9-C9FAA0A74B70}" srcId="{01150689-7C32-2C4B-AFF8-28F7CDF68107}" destId="{BC3AB562-2172-A34B-8CED-29E3633B896A}" srcOrd="1" destOrd="0" parTransId="{21ABC359-CA43-5B41-8C3A-8ADC6456E6BC}" sibTransId="{F6305B0C-EEC6-E147-BC49-D872597E5143}"/>
    <dgm:cxn modelId="{B5905481-BECA-FB45-A1E5-98A838C955B8}" type="presOf" srcId="{B6BCC2B6-B31E-AB43-AC64-FAFC4433C43E}" destId="{EAD7571B-5CD0-DC49-8D07-21B7FBDDCDE8}" srcOrd="0" destOrd="0" presId="urn:microsoft.com/office/officeart/2005/8/layout/hList6"/>
    <dgm:cxn modelId="{F6FCD78D-42FE-B144-B243-A293FDE1F5B7}" type="presOf" srcId="{01150689-7C32-2C4B-AFF8-28F7CDF68107}" destId="{C699ED91-7D07-5549-A08A-B663AF06F0C8}" srcOrd="0" destOrd="0" presId="urn:microsoft.com/office/officeart/2005/8/layout/hList6"/>
    <dgm:cxn modelId="{EA9CC7FC-2C21-FC47-854F-29A1DFE994E6}" type="presOf" srcId="{BC3AB562-2172-A34B-8CED-29E3633B896A}" destId="{B8B5A2E9-5665-0C47-BF96-2FDDAEAA8D52}" srcOrd="0" destOrd="0" presId="urn:microsoft.com/office/officeart/2005/8/layout/hList6"/>
    <dgm:cxn modelId="{90193AED-0E1D-F845-99A7-25E9DEEF3660}" type="presParOf" srcId="{C699ED91-7D07-5549-A08A-B663AF06F0C8}" destId="{0532F69A-AB26-6743-BAEE-D993F1E1DF61}" srcOrd="0" destOrd="0" presId="urn:microsoft.com/office/officeart/2005/8/layout/hList6"/>
    <dgm:cxn modelId="{57435F9A-B8F6-0444-BF8D-3395CDA92FB3}" type="presParOf" srcId="{C699ED91-7D07-5549-A08A-B663AF06F0C8}" destId="{9FA7693B-23D7-5A4D-9713-39A2DBA25BD7}" srcOrd="1" destOrd="0" presId="urn:microsoft.com/office/officeart/2005/8/layout/hList6"/>
    <dgm:cxn modelId="{4C5523C7-D281-8943-B972-4959918A8689}" type="presParOf" srcId="{C699ED91-7D07-5549-A08A-B663AF06F0C8}" destId="{B8B5A2E9-5665-0C47-BF96-2FDDAEAA8D52}" srcOrd="2" destOrd="0" presId="urn:microsoft.com/office/officeart/2005/8/layout/hList6"/>
    <dgm:cxn modelId="{69A5AF22-001E-DE48-8B04-80CF6B136ABE}" type="presParOf" srcId="{C699ED91-7D07-5549-A08A-B663AF06F0C8}" destId="{2D327C97-1298-BC44-8D7B-5698F2A86C6C}" srcOrd="3" destOrd="0" presId="urn:microsoft.com/office/officeart/2005/8/layout/hList6"/>
    <dgm:cxn modelId="{5F99FFEE-BF44-C744-9607-B9FFCC0C60F6}" type="presParOf" srcId="{C699ED91-7D07-5549-A08A-B663AF06F0C8}" destId="{EAD7571B-5CD0-DC49-8D07-21B7FBDDCDE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804412-8CAD-844E-B456-354712C69E00}">
      <dsp:nvSpPr>
        <dsp:cNvPr id="0" name=""/>
        <dsp:cNvSpPr/>
      </dsp:nvSpPr>
      <dsp:spPr>
        <a:xfrm>
          <a:off x="788670" y="0"/>
          <a:ext cx="8938260" cy="506662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C667D-08C7-584E-BD80-8F244AEA8A21}">
      <dsp:nvSpPr>
        <dsp:cNvPr id="0" name=""/>
        <dsp:cNvSpPr/>
      </dsp:nvSpPr>
      <dsp:spPr>
        <a:xfrm>
          <a:off x="134654" y="1519986"/>
          <a:ext cx="4994910" cy="20266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Финансовая математика — это наука, которая изучает основные методы и модели количественного финансового анализа. </a:t>
          </a:r>
          <a:endParaRPr lang="ru-KZ" sz="2000" kern="1200"/>
        </a:p>
      </dsp:txBody>
      <dsp:txXfrm>
        <a:off x="233587" y="1618919"/>
        <a:ext cx="4797044" cy="1828782"/>
      </dsp:txXfrm>
    </dsp:sp>
    <dsp:sp modelId="{09D5000F-976F-4E44-8114-79F37B4D9E6C}">
      <dsp:nvSpPr>
        <dsp:cNvPr id="0" name=""/>
        <dsp:cNvSpPr/>
      </dsp:nvSpPr>
      <dsp:spPr>
        <a:xfrm>
          <a:off x="5386035" y="1519986"/>
          <a:ext cx="4994910" cy="20266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Финансовая математика непосредственно применяется в практической финансовой деятельности, а также используется в качестве инструментария для создания более сложных методов финансового анализа</a:t>
          </a:r>
          <a:endParaRPr lang="ru-KZ" sz="2000" kern="1200"/>
        </a:p>
      </dsp:txBody>
      <dsp:txXfrm>
        <a:off x="5484968" y="1618919"/>
        <a:ext cx="4797044" cy="18287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14DFF-23A5-E540-A215-F70CECA10193}">
      <dsp:nvSpPr>
        <dsp:cNvPr id="0" name=""/>
        <dsp:cNvSpPr/>
      </dsp:nvSpPr>
      <dsp:spPr>
        <a:xfrm>
          <a:off x="0" y="431874"/>
          <a:ext cx="10515600" cy="835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0" i="0" kern="1200"/>
            <a:t>измерение конечных финансовых результатов операции (сделки, контракта) для каждой из участвующих сторон;</a:t>
          </a:r>
          <a:endParaRPr lang="ru-KZ" sz="2100" kern="1200"/>
        </a:p>
      </dsp:txBody>
      <dsp:txXfrm>
        <a:off x="40780" y="472654"/>
        <a:ext cx="10434040" cy="753819"/>
      </dsp:txXfrm>
    </dsp:sp>
    <dsp:sp modelId="{A60DD6BC-BDFE-C94C-8393-30C3D514D0CF}">
      <dsp:nvSpPr>
        <dsp:cNvPr id="0" name=""/>
        <dsp:cNvSpPr/>
      </dsp:nvSpPr>
      <dsp:spPr>
        <a:xfrm>
          <a:off x="0" y="1327734"/>
          <a:ext cx="10515600" cy="835379"/>
        </a:xfrm>
        <a:prstGeom prst="round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0" i="0" kern="1200"/>
            <a:t>разработка планов выполнения финансовых операций, в том числе планов погашения задолженности;</a:t>
          </a:r>
          <a:endParaRPr lang="ru-KZ" sz="2100" kern="1200"/>
        </a:p>
      </dsp:txBody>
      <dsp:txXfrm>
        <a:off x="40780" y="1368514"/>
        <a:ext cx="10434040" cy="753819"/>
      </dsp:txXfrm>
    </dsp:sp>
    <dsp:sp modelId="{86A7A8DC-A7EB-D74F-961C-4F7C45A4D350}">
      <dsp:nvSpPr>
        <dsp:cNvPr id="0" name=""/>
        <dsp:cNvSpPr/>
      </dsp:nvSpPr>
      <dsp:spPr>
        <a:xfrm>
          <a:off x="0" y="2223594"/>
          <a:ext cx="10515600" cy="835379"/>
        </a:xfrm>
        <a:prstGeom prst="round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0" i="0" kern="1200"/>
            <a:t>измерение зависимости конечных результатов операции от основных ее параметров;</a:t>
          </a:r>
          <a:endParaRPr lang="ru-KZ" sz="2100" kern="1200"/>
        </a:p>
      </dsp:txBody>
      <dsp:txXfrm>
        <a:off x="40780" y="2264374"/>
        <a:ext cx="10434040" cy="753819"/>
      </dsp:txXfrm>
    </dsp:sp>
    <dsp:sp modelId="{612CEA01-A47A-E34D-AA40-A732FF8B760A}">
      <dsp:nvSpPr>
        <dsp:cNvPr id="0" name=""/>
        <dsp:cNvSpPr/>
      </dsp:nvSpPr>
      <dsp:spPr>
        <a:xfrm>
          <a:off x="0" y="3119454"/>
          <a:ext cx="10515600" cy="835379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0" i="0" kern="1200"/>
            <a:t>определение допустимых критических значений этих параметров и расчет параметров эквивалентного (безубыточного) изменения первоначальных условий операции.</a:t>
          </a:r>
          <a:endParaRPr lang="ru-KZ" sz="2100" kern="1200"/>
        </a:p>
      </dsp:txBody>
      <dsp:txXfrm>
        <a:off x="40780" y="3160234"/>
        <a:ext cx="10434040" cy="753819"/>
      </dsp:txXfrm>
    </dsp:sp>
    <dsp:sp modelId="{8195C2AF-686D-D44D-930D-5291C312318E}">
      <dsp:nvSpPr>
        <dsp:cNvPr id="0" name=""/>
        <dsp:cNvSpPr/>
      </dsp:nvSpPr>
      <dsp:spPr>
        <a:xfrm>
          <a:off x="0" y="3954834"/>
          <a:ext cx="10515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KZ" sz="1600" kern="1200"/>
        </a:p>
      </dsp:txBody>
      <dsp:txXfrm>
        <a:off x="0" y="3954834"/>
        <a:ext cx="10515600" cy="347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1408E-875C-1C4E-84CB-DDE9A99CCFAB}">
      <dsp:nvSpPr>
        <dsp:cNvPr id="0" name=""/>
        <dsp:cNvSpPr/>
      </dsp:nvSpPr>
      <dsp:spPr>
        <a:xfrm>
          <a:off x="0" y="1587140"/>
          <a:ext cx="10515600" cy="12329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 методом исследования в финансовой математике является </a:t>
          </a:r>
          <a:r>
            <a:rPr lang="ru-RU" sz="20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 математического моделирования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который позволяет решать задачи финансового анализа, отображая взаимосвязи между финансовыми объектами в виде математических моделей.</a:t>
          </a:r>
          <a:endParaRPr lang="ru-KZ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186" y="1647326"/>
        <a:ext cx="10395228" cy="1112550"/>
      </dsp:txXfrm>
    </dsp:sp>
    <dsp:sp modelId="{536C11B9-1A7B-C243-BAB0-18DB85867061}">
      <dsp:nvSpPr>
        <dsp:cNvPr id="0" name=""/>
        <dsp:cNvSpPr/>
      </dsp:nvSpPr>
      <dsp:spPr>
        <a:xfrm>
          <a:off x="0" y="3007262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этом используется принцип системности, который выражается в поэтапном моделировании финансовых операций с переходом от простейших к более сложным моделям.</a:t>
          </a:r>
          <a:endParaRPr lang="ru-KZ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3066661"/>
        <a:ext cx="10396802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8A07F-453D-2F46-B20D-BF521ACF606B}">
      <dsp:nvSpPr>
        <dsp:cNvPr id="0" name=""/>
        <dsp:cNvSpPr/>
      </dsp:nvSpPr>
      <dsp:spPr>
        <a:xfrm>
          <a:off x="3116716" y="275489"/>
          <a:ext cx="2092751" cy="209275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К основным задачам финансовой математики относятся: </a:t>
          </a:r>
          <a:endParaRPr lang="ru-KZ" sz="1600" b="1" kern="1200" dirty="0">
            <a:solidFill>
              <a:schemeClr val="tx1"/>
            </a:solidFill>
          </a:endParaRPr>
        </a:p>
      </dsp:txBody>
      <dsp:txXfrm>
        <a:off x="3729669" y="888442"/>
        <a:ext cx="1479798" cy="1479798"/>
      </dsp:txXfrm>
    </dsp:sp>
    <dsp:sp modelId="{0830F266-2E05-1B41-9906-B32429FF74E8}">
      <dsp:nvSpPr>
        <dsp:cNvPr id="0" name=""/>
        <dsp:cNvSpPr/>
      </dsp:nvSpPr>
      <dsp:spPr>
        <a:xfrm rot="5400000">
          <a:off x="5306131" y="275489"/>
          <a:ext cx="2092751" cy="209275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• анализ эффективности финансовой операции; </a:t>
          </a:r>
          <a:endParaRPr lang="ru-KZ" sz="1600" kern="1200" dirty="0"/>
        </a:p>
      </dsp:txBody>
      <dsp:txXfrm rot="-5400000">
        <a:off x="5306131" y="888442"/>
        <a:ext cx="1479798" cy="1479798"/>
      </dsp:txXfrm>
    </dsp:sp>
    <dsp:sp modelId="{1695C5AD-A380-AF48-B72D-92A6F0DD8F15}">
      <dsp:nvSpPr>
        <dsp:cNvPr id="0" name=""/>
        <dsp:cNvSpPr/>
      </dsp:nvSpPr>
      <dsp:spPr>
        <a:xfrm rot="10800000">
          <a:off x="5306131" y="2464903"/>
          <a:ext cx="2092751" cy="209275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• оптимизация финансовой операции; </a:t>
          </a:r>
          <a:endParaRPr lang="ru-KZ" sz="1600" kern="1200" dirty="0"/>
        </a:p>
      </dsp:txBody>
      <dsp:txXfrm rot="10800000">
        <a:off x="5306131" y="2464903"/>
        <a:ext cx="1479798" cy="1479798"/>
      </dsp:txXfrm>
    </dsp:sp>
    <dsp:sp modelId="{A94D4258-7F83-B044-B0C3-090EF4CE856B}">
      <dsp:nvSpPr>
        <dsp:cNvPr id="0" name=""/>
        <dsp:cNvSpPr/>
      </dsp:nvSpPr>
      <dsp:spPr>
        <a:xfrm rot="16200000">
          <a:off x="3116716" y="2464903"/>
          <a:ext cx="2092751" cy="209275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• планирование финансовой операции; </a:t>
          </a:r>
          <a:endParaRPr lang="ru-KZ" sz="1600" kern="1200" dirty="0"/>
        </a:p>
      </dsp:txBody>
      <dsp:txXfrm rot="5400000">
        <a:off x="3729669" y="2464903"/>
        <a:ext cx="1479798" cy="1479798"/>
      </dsp:txXfrm>
    </dsp:sp>
    <dsp:sp modelId="{3EF53940-E563-E948-AD8B-2E0D7ACB6B79}">
      <dsp:nvSpPr>
        <dsp:cNvPr id="0" name=""/>
        <dsp:cNvSpPr/>
      </dsp:nvSpPr>
      <dsp:spPr>
        <a:xfrm>
          <a:off x="4896522" y="1981589"/>
          <a:ext cx="722555" cy="62830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BF4E657-361F-AD40-9A98-51101520F45F}">
      <dsp:nvSpPr>
        <dsp:cNvPr id="0" name=""/>
        <dsp:cNvSpPr/>
      </dsp:nvSpPr>
      <dsp:spPr>
        <a:xfrm rot="10800000">
          <a:off x="4896522" y="2223246"/>
          <a:ext cx="722555" cy="62830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1FB7A-86D6-7046-9A54-597732575700}">
      <dsp:nvSpPr>
        <dsp:cNvPr id="0" name=""/>
        <dsp:cNvSpPr/>
      </dsp:nvSpPr>
      <dsp:spPr>
        <a:xfrm>
          <a:off x="3601901" y="3129"/>
          <a:ext cx="3311797" cy="132471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/>
            <a:t>По числу источников дохода: </a:t>
          </a:r>
          <a:endParaRPr lang="ru-KZ" sz="2300" b="1" kern="1200" dirty="0"/>
        </a:p>
      </dsp:txBody>
      <dsp:txXfrm>
        <a:off x="4264261" y="3129"/>
        <a:ext cx="1987078" cy="1324719"/>
      </dsp:txXfrm>
    </dsp:sp>
    <dsp:sp modelId="{C89887FD-DA39-0D4D-BF16-64EE5868C882}">
      <dsp:nvSpPr>
        <dsp:cNvPr id="0" name=""/>
        <dsp:cNvSpPr/>
      </dsp:nvSpPr>
      <dsp:spPr>
        <a:xfrm>
          <a:off x="3601901" y="1513309"/>
          <a:ext cx="3311797" cy="132471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 операции с одним источником дохода; </a:t>
          </a:r>
          <a:endParaRPr lang="ru-KZ" sz="2300" kern="1200" dirty="0"/>
        </a:p>
      </dsp:txBody>
      <dsp:txXfrm>
        <a:off x="4264261" y="1513309"/>
        <a:ext cx="1987078" cy="1324719"/>
      </dsp:txXfrm>
    </dsp:sp>
    <dsp:sp modelId="{58F0DE89-0332-BE41-8F5C-8CDE7A393100}">
      <dsp:nvSpPr>
        <dsp:cNvPr id="0" name=""/>
        <dsp:cNvSpPr/>
      </dsp:nvSpPr>
      <dsp:spPr>
        <a:xfrm>
          <a:off x="3601901" y="3023489"/>
          <a:ext cx="3311797" cy="132471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 операции с несколькими источниками дохода</a:t>
          </a:r>
          <a:endParaRPr lang="ru-KZ" sz="2300" kern="1200" dirty="0"/>
        </a:p>
      </dsp:txBody>
      <dsp:txXfrm>
        <a:off x="4264261" y="3023489"/>
        <a:ext cx="1987078" cy="13247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5DDDC-0CEB-F24D-9C8F-09491079518C}">
      <dsp:nvSpPr>
        <dsp:cNvPr id="0" name=""/>
        <dsp:cNvSpPr/>
      </dsp:nvSpPr>
      <dsp:spPr>
        <a:xfrm>
          <a:off x="0" y="1418095"/>
          <a:ext cx="10515600" cy="1890794"/>
        </a:xfrm>
        <a:prstGeom prst="notched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7ED10-1070-6F4A-849F-10A938E07915}">
      <dsp:nvSpPr>
        <dsp:cNvPr id="0" name=""/>
        <dsp:cNvSpPr/>
      </dsp:nvSpPr>
      <dsp:spPr>
        <a:xfrm>
          <a:off x="115" y="0"/>
          <a:ext cx="4616492" cy="1890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операции с одним интервалом времени между платежами; </a:t>
          </a:r>
          <a:endParaRPr lang="ru-KZ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5" y="0"/>
        <a:ext cx="4616492" cy="1890794"/>
      </dsp:txXfrm>
    </dsp:sp>
    <dsp:sp modelId="{945A2684-F5BE-1441-B7A8-136788492A1C}">
      <dsp:nvSpPr>
        <dsp:cNvPr id="0" name=""/>
        <dsp:cNvSpPr/>
      </dsp:nvSpPr>
      <dsp:spPr>
        <a:xfrm>
          <a:off x="2072012" y="2127143"/>
          <a:ext cx="472698" cy="4726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8F93FB-DF5E-5C4F-8D11-553B21444EEF}">
      <dsp:nvSpPr>
        <dsp:cNvPr id="0" name=""/>
        <dsp:cNvSpPr/>
      </dsp:nvSpPr>
      <dsp:spPr>
        <a:xfrm>
          <a:off x="4847432" y="2836191"/>
          <a:ext cx="4616492" cy="1890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операции с потоком платежей.</a:t>
          </a:r>
          <a:endParaRPr lang="ru-KZ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7432" y="2836191"/>
        <a:ext cx="4616492" cy="1890794"/>
      </dsp:txXfrm>
    </dsp:sp>
    <dsp:sp modelId="{98A6ED46-DA99-044F-A84A-6049723E5A35}">
      <dsp:nvSpPr>
        <dsp:cNvPr id="0" name=""/>
        <dsp:cNvSpPr/>
      </dsp:nvSpPr>
      <dsp:spPr>
        <a:xfrm>
          <a:off x="6919329" y="2127143"/>
          <a:ext cx="472698" cy="472698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9EEB2-E69E-9C40-BB1B-C85636138522}">
      <dsp:nvSpPr>
        <dsp:cNvPr id="0" name=""/>
        <dsp:cNvSpPr/>
      </dsp:nvSpPr>
      <dsp:spPr>
        <a:xfrm>
          <a:off x="3080" y="630163"/>
          <a:ext cx="3091011" cy="309101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5400" rIns="170109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операции с долговыми обязательствами</a:t>
          </a:r>
          <a:endParaRPr lang="ru-KZ" sz="2000" kern="1200" dirty="0"/>
        </a:p>
      </dsp:txBody>
      <dsp:txXfrm>
        <a:off x="455748" y="1082831"/>
        <a:ext cx="2185675" cy="2185675"/>
      </dsp:txXfrm>
    </dsp:sp>
    <dsp:sp modelId="{741207BA-86E7-ED47-93D9-E3C4DE25312C}">
      <dsp:nvSpPr>
        <dsp:cNvPr id="0" name=""/>
        <dsp:cNvSpPr/>
      </dsp:nvSpPr>
      <dsp:spPr>
        <a:xfrm>
          <a:off x="2475889" y="630163"/>
          <a:ext cx="3091011" cy="3091011"/>
        </a:xfrm>
        <a:prstGeom prst="ellipse">
          <a:avLst/>
        </a:prstGeom>
        <a:solidFill>
          <a:schemeClr val="accent5">
            <a:alpha val="50000"/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5400" rIns="170109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амортизация основных фондов </a:t>
          </a:r>
          <a:endParaRPr lang="ru-KZ" sz="2000" kern="1200" dirty="0"/>
        </a:p>
      </dsp:txBody>
      <dsp:txXfrm>
        <a:off x="2928557" y="1082831"/>
        <a:ext cx="2185675" cy="2185675"/>
      </dsp:txXfrm>
    </dsp:sp>
    <dsp:sp modelId="{9F9CDD1B-37F7-6946-9125-2553C6335623}">
      <dsp:nvSpPr>
        <dsp:cNvPr id="0" name=""/>
        <dsp:cNvSpPr/>
      </dsp:nvSpPr>
      <dsp:spPr>
        <a:xfrm>
          <a:off x="4948698" y="630163"/>
          <a:ext cx="3091011" cy="3091011"/>
        </a:xfrm>
        <a:prstGeom prst="ellipse">
          <a:avLst/>
        </a:prstGeom>
        <a:solidFill>
          <a:schemeClr val="accent5">
            <a:alpha val="50000"/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5400" rIns="170109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осуществление инвестиционных проектов</a:t>
          </a:r>
          <a:endParaRPr lang="ru-KZ" sz="2000" kern="1200" dirty="0"/>
        </a:p>
      </dsp:txBody>
      <dsp:txXfrm>
        <a:off x="5401366" y="1082831"/>
        <a:ext cx="2185675" cy="2185675"/>
      </dsp:txXfrm>
    </dsp:sp>
    <dsp:sp modelId="{ED3C6CC9-22B5-4B4E-8895-82F1789F7879}">
      <dsp:nvSpPr>
        <dsp:cNvPr id="0" name=""/>
        <dsp:cNvSpPr/>
      </dsp:nvSpPr>
      <dsp:spPr>
        <a:xfrm>
          <a:off x="7421507" y="630163"/>
          <a:ext cx="3091011" cy="3091011"/>
        </a:xfrm>
        <a:prstGeom prst="ellipse">
          <a:avLst/>
        </a:prstGeom>
        <a:solidFill>
          <a:schemeClr val="accent5">
            <a:alpha val="50000"/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5400" rIns="170109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страхование.</a:t>
          </a:r>
          <a:endParaRPr lang="ru-KZ" sz="2000" kern="1200" dirty="0"/>
        </a:p>
      </dsp:txBody>
      <dsp:txXfrm>
        <a:off x="7874175" y="1082831"/>
        <a:ext cx="2185675" cy="2185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D8EC9-63FB-A644-9197-A952C6C472DD}">
      <dsp:nvSpPr>
        <dsp:cNvPr id="0" name=""/>
        <dsp:cNvSpPr/>
      </dsp:nvSpPr>
      <dsp:spPr>
        <a:xfrm>
          <a:off x="0" y="0"/>
          <a:ext cx="5314813" cy="53148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5ACF0-9384-CC4D-91E3-41C3267D8023}">
      <dsp:nvSpPr>
        <dsp:cNvPr id="0" name=""/>
        <dsp:cNvSpPr/>
      </dsp:nvSpPr>
      <dsp:spPr>
        <a:xfrm>
          <a:off x="2657406" y="0"/>
          <a:ext cx="7858193" cy="53148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i="0" kern="1200" dirty="0"/>
            <a:t>Любая финансово-кредитная операция, инвестиционный проект или коммерческое соглашение предполагают наличие ряда условий их выполнения, с которыми согласны участвующие стороны. </a:t>
          </a:r>
          <a:endParaRPr lang="ru-KZ" sz="2400" kern="1200" dirty="0"/>
        </a:p>
      </dsp:txBody>
      <dsp:txXfrm>
        <a:off x="2657406" y="0"/>
        <a:ext cx="7858193" cy="1594447"/>
      </dsp:txXfrm>
    </dsp:sp>
    <dsp:sp modelId="{42BA6004-C276-4647-AC76-73BC2D525AEE}">
      <dsp:nvSpPr>
        <dsp:cNvPr id="0" name=""/>
        <dsp:cNvSpPr/>
      </dsp:nvSpPr>
      <dsp:spPr>
        <a:xfrm>
          <a:off x="930094" y="1594447"/>
          <a:ext cx="3454625" cy="34546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39EB4-D32C-FE44-BB1C-A0E97F6C3395}">
      <dsp:nvSpPr>
        <dsp:cNvPr id="0" name=""/>
        <dsp:cNvSpPr/>
      </dsp:nvSpPr>
      <dsp:spPr>
        <a:xfrm>
          <a:off x="2657406" y="1594447"/>
          <a:ext cx="7858193" cy="3454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i="0" kern="1200" dirty="0"/>
            <a:t>К таким условиям относятся следующие количественные данные: </a:t>
          </a:r>
          <a:r>
            <a:rPr lang="ru-RU" sz="2400" b="1" i="0" kern="1200" dirty="0"/>
            <a:t>денежные суммы, временные параметры, процентные ставки и некоторые другие дополнительные величины.</a:t>
          </a:r>
          <a:endParaRPr lang="ru-KZ" sz="2400" b="1" kern="1200" dirty="0"/>
        </a:p>
      </dsp:txBody>
      <dsp:txXfrm>
        <a:off x="2657406" y="1594447"/>
        <a:ext cx="7858193" cy="1594442"/>
      </dsp:txXfrm>
    </dsp:sp>
    <dsp:sp modelId="{E2C06E0F-5B4A-3E4A-9DC8-4D295112EC01}">
      <dsp:nvSpPr>
        <dsp:cNvPr id="0" name=""/>
        <dsp:cNvSpPr/>
      </dsp:nvSpPr>
      <dsp:spPr>
        <a:xfrm>
          <a:off x="1860185" y="3188889"/>
          <a:ext cx="1594442" cy="159444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61F2B-4C99-6B4A-B643-71874A8FAC72}">
      <dsp:nvSpPr>
        <dsp:cNvPr id="0" name=""/>
        <dsp:cNvSpPr/>
      </dsp:nvSpPr>
      <dsp:spPr>
        <a:xfrm>
          <a:off x="2657406" y="3188889"/>
          <a:ext cx="7858193" cy="15944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i="0" kern="1200"/>
            <a:t>Каждая из перечисленных характеристик может быть представлена самым различным образом. Например, платежи могут быть единовременными (разовыми) или в рассрочку, постоянными или переменными во времени.</a:t>
          </a:r>
          <a:endParaRPr lang="ru-KZ" sz="2400" kern="1200"/>
        </a:p>
      </dsp:txBody>
      <dsp:txXfrm>
        <a:off x="2657406" y="3188889"/>
        <a:ext cx="7858193" cy="15944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169CB-01A5-2F47-BA82-F0A8415738F2}">
      <dsp:nvSpPr>
        <dsp:cNvPr id="0" name=""/>
        <dsp:cNvSpPr/>
      </dsp:nvSpPr>
      <dsp:spPr>
        <a:xfrm>
          <a:off x="4547882" y="2231203"/>
          <a:ext cx="3509070" cy="342835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Существует более десятка видов процентных ставок и методов начисления процентов. Время устанавливается в виде фиксированных сроков платежей, интервалов поступлений доходов, моментов погашения задолженности и т.д. </a:t>
          </a:r>
          <a:endParaRPr lang="ru-KZ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7329" y="3034279"/>
        <a:ext cx="2110176" cy="1762246"/>
      </dsp:txXfrm>
    </dsp:sp>
    <dsp:sp modelId="{E46E78B0-2D4C-D240-B4C2-E7D37F32111C}">
      <dsp:nvSpPr>
        <dsp:cNvPr id="0" name=""/>
        <dsp:cNvSpPr/>
      </dsp:nvSpPr>
      <dsp:spPr>
        <a:xfrm>
          <a:off x="1956847" y="2007178"/>
          <a:ext cx="3300955" cy="285219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рамках одной финансовой операции перечисленные показатели образуют некоторую взаимоувязанную систему, подчиненную соответствующей логике. </a:t>
          </a:r>
          <a:endParaRPr lang="ru-KZ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0128" y="2729566"/>
        <a:ext cx="1734393" cy="1407418"/>
      </dsp:txXfrm>
    </dsp:sp>
    <dsp:sp modelId="{9C303867-EB3F-7541-9ACC-6DEE736B7DD5}">
      <dsp:nvSpPr>
        <dsp:cNvPr id="0" name=""/>
        <dsp:cNvSpPr/>
      </dsp:nvSpPr>
      <dsp:spPr>
        <a:xfrm rot="20700000">
          <a:off x="3679155" y="35394"/>
          <a:ext cx="3390910" cy="267727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связи со множественностью параметров такой системы конечные конкретные результаты (кроме элементарных ситуаций) часто неочевидны. </a:t>
          </a:r>
          <a:endParaRPr lang="ru-KZ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20700000">
        <a:off x="4465209" y="580271"/>
        <a:ext cx="1818803" cy="1587520"/>
      </dsp:txXfrm>
    </dsp:sp>
    <dsp:sp modelId="{9FFDA155-663C-284A-A087-D0AA49714228}">
      <dsp:nvSpPr>
        <dsp:cNvPr id="0" name=""/>
        <dsp:cNvSpPr/>
      </dsp:nvSpPr>
      <dsp:spPr>
        <a:xfrm>
          <a:off x="4783879" y="2022897"/>
          <a:ext cx="3926221" cy="3688913"/>
        </a:xfrm>
        <a:prstGeom prst="circularArrow">
          <a:avLst>
            <a:gd name="adj1" fmla="val 4688"/>
            <a:gd name="adj2" fmla="val 299029"/>
            <a:gd name="adj3" fmla="val 2537506"/>
            <a:gd name="adj4" fmla="val 1581604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350FC-3FE0-9041-ADB6-65E0D353F9CF}">
      <dsp:nvSpPr>
        <dsp:cNvPr id="0" name=""/>
        <dsp:cNvSpPr/>
      </dsp:nvSpPr>
      <dsp:spPr>
        <a:xfrm>
          <a:off x="2545945" y="1010672"/>
          <a:ext cx="2711846" cy="271184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D859B-C688-4444-AD44-FD112F4D3091}">
      <dsp:nvSpPr>
        <dsp:cNvPr id="0" name=""/>
        <dsp:cNvSpPr/>
      </dsp:nvSpPr>
      <dsp:spPr>
        <a:xfrm>
          <a:off x="3188840" y="-194160"/>
          <a:ext cx="2923916" cy="292391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2F69A-AB26-6743-BAEE-D993F1E1DF61}">
      <dsp:nvSpPr>
        <dsp:cNvPr id="0" name=""/>
        <dsp:cNvSpPr/>
      </dsp:nvSpPr>
      <dsp:spPr>
        <a:xfrm rot="16200000">
          <a:off x="-1387574" y="1388877"/>
          <a:ext cx="6165668" cy="3387912"/>
        </a:xfrm>
        <a:prstGeom prst="flowChartManualOperation">
          <a:avLst/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/>
            <a:t>Количественный  финансовый анализ предназначен для  решения разнообразных задач. </a:t>
          </a:r>
          <a:endParaRPr lang="ru-KZ" sz="1600" kern="1200" dirty="0"/>
        </a:p>
      </dsp:txBody>
      <dsp:txXfrm rot="5400000">
        <a:off x="1304" y="1233133"/>
        <a:ext cx="3387912" cy="3699400"/>
      </dsp:txXfrm>
    </dsp:sp>
    <dsp:sp modelId="{B8B5A2E9-5665-0C47-BF96-2FDDAEAA8D52}">
      <dsp:nvSpPr>
        <dsp:cNvPr id="0" name=""/>
        <dsp:cNvSpPr/>
      </dsp:nvSpPr>
      <dsp:spPr>
        <a:xfrm rot="16200000">
          <a:off x="2254431" y="1388877"/>
          <a:ext cx="6165668" cy="3387912"/>
        </a:xfrm>
        <a:prstGeom prst="flowChartManualOperation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/>
            <a:t>Эти задачи можно разделить на две большие группы: традиционные или "классические", и новые, нетрадиционные, постановка и интенсивная разработка которых наблюдается в последние два—три десятилетия. </a:t>
          </a:r>
          <a:endParaRPr lang="ru-KZ" sz="1600" kern="1200" dirty="0"/>
        </a:p>
      </dsp:txBody>
      <dsp:txXfrm rot="5400000">
        <a:off x="3643309" y="1233133"/>
        <a:ext cx="3387912" cy="3699400"/>
      </dsp:txXfrm>
    </dsp:sp>
    <dsp:sp modelId="{EAD7571B-5CD0-DC49-8D07-21B7FBDDCDE8}">
      <dsp:nvSpPr>
        <dsp:cNvPr id="0" name=""/>
        <dsp:cNvSpPr/>
      </dsp:nvSpPr>
      <dsp:spPr>
        <a:xfrm rot="16200000">
          <a:off x="5896437" y="1388877"/>
          <a:ext cx="6165668" cy="3387912"/>
        </a:xfrm>
        <a:prstGeom prst="flowChartManualOperation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/>
            <a:t>Разумеется, такое деление условно. То, что было новым словом, скажем, еще десять лет назад, часто оказывается рутинным сегодня и должно рассматриваться в Финансовой математике.</a:t>
          </a:r>
          <a:endParaRPr lang="ru-KZ" sz="1600" kern="1200" dirty="0"/>
        </a:p>
      </dsp:txBody>
      <dsp:txXfrm rot="5400000">
        <a:off x="7285315" y="1233133"/>
        <a:ext cx="3387912" cy="3699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14952-9A76-3814-EA17-C6E1634D5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DC84CF-5583-3188-C90E-04F822197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5C2FC4-BE87-FAAC-C029-B28361FEC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7EE3B-A57A-89F3-C4B4-9C45EBFA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B9118-2666-4200-1917-BE7482221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7936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2A5AA-A0FF-D1C0-7EF2-A58036774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02EE2C-561D-AEA6-64F6-124FE7E51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0D8CE7-F8AC-EDAB-8FA1-21605BC1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AC9610-0EEA-3A33-35B2-9ABDF1FA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840665-5E3B-6636-7D1C-C1F9E9A1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554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A0FB808-160E-45C2-90FA-68AAF4D93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7E5067-A411-C59D-ACD8-2EE89DEB2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EBD606-088F-5ABA-E04E-E6DBB1C16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13839B-F922-8AFA-E26F-537CD76F9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1439F9-2F51-D157-8432-CDBB22EA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1737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2D83C6-BE7C-3154-48B1-1A15B9AA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3FF4B-95C7-0B40-963F-3C2B7695C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8D5038-F4EA-5D00-3579-97033B49D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71DE2E-2F80-88EA-681F-01A65EEC4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25B185-00F8-F00A-27CB-EAD516EB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15980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F3FA9-1384-E345-596A-5F9A04877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CAB146-3768-3FED-8288-9F75D80D4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82A72C-F6B3-820A-BA20-2D94313A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95FE27-392F-C41A-66A3-A9249709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852CCD-534B-16A1-88C6-EC789D739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7468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94878-D72C-68EF-84D9-5C258040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F6CCDA-B107-7CE3-1016-16A8E8229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E1A960-D540-0FC3-8EA0-BFEEF40A4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C0CF88-5E63-0FB4-62EC-4BE5CD221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BC153C-8294-ABD5-991A-1A4E72D5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FC5F83-8A07-DC12-746F-0B08F1E6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3106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B1093-4EBB-CE47-8CD6-1949AA7CF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1F16FA-CA39-06F8-109E-0985A405A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1B4249-33F6-BC39-ABD7-6D4B61BD4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EAB27D5-4CED-32D4-0885-2CBD427FB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81144F2-D6DA-86FE-28DC-2F55B73F1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765D19F-F670-93B9-10E2-FD340BF28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87EBE2-EAD2-F684-46C7-30A94B7D8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50F41AA-033E-CC7B-A7D0-FDE48CCAF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2142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E0C2F1-F178-15BC-B1DF-24F62B3D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8A3334-0A4C-0D1A-5BC3-5765A730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160155E-AEE2-93F0-B1D9-749B6E0D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6ABB02-E7C0-B8AF-9058-D47FDB00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3637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00DCA03-2E5A-2198-88E8-9A3D76EE9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2071F4-1F4C-764C-60DE-5F7C5E8AB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2F0CEB-22D1-AFFF-612A-BCE0AB153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8654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8B8E21-CBC3-9D6C-48BF-9441D463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C6B9CF-A2EB-6D91-9D88-958F44559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524FB2-0F35-67C4-E906-9100269C8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4FBE6D-12C2-98C6-7858-70E8101E9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D6F5C2-C4F8-35B9-D65E-3499EE38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7F5EB9-6650-63C8-F653-76A94AE46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6223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EA84A1-C492-976C-8A26-71FB4E712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1A6BFF6-9CAD-EA5B-0DF4-AEF3F0308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DDE63C-6323-426D-8B7C-F4626DE07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C1DFE5-9E47-3D2E-117E-6AEE4134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3446C9-C1CF-D599-B6F8-59B0D609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15502C-B94F-0126-8651-DCD9D36C9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2908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5260B4-83D7-1869-66D3-E4730A6E1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793605-A82B-C49E-B5FD-01A758A05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FC0324-37BE-CAE0-D3FB-9BDE0DA78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3F374-DC56-4C46-9762-73AF32A0CEF1}" type="datetimeFigureOut">
              <a:rPr lang="ru-KZ" smtClean="0"/>
              <a:t>13.09.2024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DBC60A-D9A3-5BFE-28AD-7B8BAF8EE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06C8CC-FA04-7208-974A-510A24DFF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A5E41-94F3-7148-828D-24BA98B1AB0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3850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94CEFA-7A6A-E498-B5F5-E7741EEEA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34" y="387423"/>
            <a:ext cx="82569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6E25F9B0-09F1-0BE2-0685-41AED8EB1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806" y="1251519"/>
            <a:ext cx="3304903" cy="2004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41B06EA-EDB9-C42E-73B5-A19BAE7FAEB7}"/>
              </a:ext>
            </a:extLst>
          </p:cNvPr>
          <p:cNvSpPr/>
          <p:nvPr/>
        </p:nvSpPr>
        <p:spPr>
          <a:xfrm>
            <a:off x="1222738" y="5275659"/>
            <a:ext cx="9096375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Тема 1</a:t>
            </a:r>
            <a:r>
              <a:rPr lang="ru-RU" sz="32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/>
              <a:t>Предмет и метод финансовой математики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9FB280-DC31-5D03-780B-D21DDDAB9C86}"/>
              </a:ext>
            </a:extLst>
          </p:cNvPr>
          <p:cNvSpPr txBox="1"/>
          <p:nvPr/>
        </p:nvSpPr>
        <p:spPr>
          <a:xfrm>
            <a:off x="2397034" y="3429000"/>
            <a:ext cx="715844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dirty="0"/>
              <a:t>           </a:t>
            </a:r>
            <a:r>
              <a:rPr lang="ru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Кафедра: «Финансы и учет»</a:t>
            </a:r>
          </a:p>
          <a:p>
            <a:pPr algn="ctr"/>
            <a:r>
              <a:rPr lang="ru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Дисциплина: «Финансовая математика»</a:t>
            </a:r>
          </a:p>
          <a:p>
            <a:pPr algn="ctr"/>
            <a:r>
              <a:rPr lang="ru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Преподаватель: к.э.н., и.о. доцента Алиева Баглан Муратовна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113353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C358F-EE73-7004-8497-D426B2209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Количественный финансовый анализ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0CEB85B-7FA7-59E3-7AE3-084611DC78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915717"/>
              </p:ext>
            </p:extLst>
          </p:nvPr>
        </p:nvGraphicFramePr>
        <p:xfrm>
          <a:off x="679269" y="1084218"/>
          <a:ext cx="10674531" cy="6165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631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DC83F-7F61-665A-EAF8-FE439D12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9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основным задачам ФМ относятся:</a:t>
            </a:r>
            <a:endParaRPr lang="ru-KZ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4AD4CD3-2DC7-D9CB-65B3-1DBEE58AD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546525"/>
              </p:ext>
            </p:extLst>
          </p:nvPr>
        </p:nvGraphicFramePr>
        <p:xfrm>
          <a:off x="838200" y="1442494"/>
          <a:ext cx="10515600" cy="4734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5692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EF0C4-B6BC-E7E5-750A-CCD089AF9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70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Определение финансовой математики</a:t>
            </a:r>
            <a:endParaRPr lang="ru-KZ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6730BFC-65CD-5DE6-0C71-5886C1731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588594"/>
              </p:ext>
            </p:extLst>
          </p:nvPr>
        </p:nvGraphicFramePr>
        <p:xfrm>
          <a:off x="838200" y="1110343"/>
          <a:ext cx="10515600" cy="5066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09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AA1B56-F67A-01BA-CE39-3F273F32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873"/>
            <a:ext cx="10515600" cy="1325563"/>
          </a:xfrm>
        </p:spPr>
        <p:txBody>
          <a:bodyPr/>
          <a:lstStyle/>
          <a:p>
            <a:r>
              <a:rPr lang="ru-RU" dirty="0"/>
              <a:t>Метод финансовой математики</a:t>
            </a: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50C9527-C0AF-CD5C-3742-6A3DCCDED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941663"/>
              </p:ext>
            </p:extLst>
          </p:nvPr>
        </p:nvGraphicFramePr>
        <p:xfrm>
          <a:off x="838200" y="365760"/>
          <a:ext cx="10515600" cy="5811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769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F7C604-5E50-0899-1A9D-C33660F3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Основные задачи финансовой математики</a:t>
            </a: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2E0891E-82C3-0161-67C9-E1369AA1F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320481"/>
              </p:ext>
            </p:extLst>
          </p:nvPr>
        </p:nvGraphicFramePr>
        <p:xfrm>
          <a:off x="838200" y="1343818"/>
          <a:ext cx="10515600" cy="4833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849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6F13FA-D470-838E-3769-1CCB7FA2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операции разделяют по следующим направлениям</a:t>
            </a: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8C2A58D-D08A-B5A3-510D-5B9FB389C1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0851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916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D2063-363C-58A2-8D16-65E06C1A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распределения денежных сумм во времени:</a:t>
            </a:r>
            <a:endParaRPr lang="ru-KZ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5AEBF8B-5D9F-CD4D-48D8-2764169C84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9325"/>
              </p:ext>
            </p:extLst>
          </p:nvPr>
        </p:nvGraphicFramePr>
        <p:xfrm>
          <a:off x="838200" y="1449977"/>
          <a:ext cx="10515600" cy="4726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64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7B8CF-6310-3C72-FE3E-73621E7BD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операции по форме получения дохода: </a:t>
            </a:r>
            <a:endParaRPr lang="ru-KZ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452F298-A26C-E7CB-A622-8A84AF8F12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5191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318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0510DFC-8082-0723-7E53-683896CFE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519524"/>
              </p:ext>
            </p:extLst>
          </p:nvPr>
        </p:nvGraphicFramePr>
        <p:xfrm>
          <a:off x="838200" y="862149"/>
          <a:ext cx="10515600" cy="5314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063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27F1BAE-9EE9-35D1-4208-5394C1AA55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178112"/>
              </p:ext>
            </p:extLst>
          </p:nvPr>
        </p:nvGraphicFramePr>
        <p:xfrm>
          <a:off x="838200" y="875211"/>
          <a:ext cx="10515600" cy="530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3972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501</Words>
  <Application>Microsoft Macintosh PowerPoint</Application>
  <PresentationFormat>Широкоэкранный</PresentationFormat>
  <Paragraphs>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Определение финансовой математики</vt:lpstr>
      <vt:lpstr>Метод финансовой математики</vt:lpstr>
      <vt:lpstr>Основные задачи финансовой математики</vt:lpstr>
      <vt:lpstr>финансовые операции разделяют по следующим направлениям</vt:lpstr>
      <vt:lpstr>По характеру распределения денежных сумм во времени:</vt:lpstr>
      <vt:lpstr>Финансовые операции по форме получения дохода: </vt:lpstr>
      <vt:lpstr>Презентация PowerPoint</vt:lpstr>
      <vt:lpstr>Презентация PowerPoint</vt:lpstr>
      <vt:lpstr>Количественный финансовый анализ</vt:lpstr>
      <vt:lpstr>К основным задачам ФМ относятся: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Aigerim Maratova</dc:creator>
  <cp:lastModifiedBy>Aigerim Maratova</cp:lastModifiedBy>
  <cp:revision>1</cp:revision>
  <dcterms:created xsi:type="dcterms:W3CDTF">2024-09-13T18:25:51Z</dcterms:created>
  <dcterms:modified xsi:type="dcterms:W3CDTF">2024-09-13T19:54:57Z</dcterms:modified>
</cp:coreProperties>
</file>